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9" r:id="rId2"/>
    <p:sldMasterId id="2147483706" r:id="rId3"/>
    <p:sldMasterId id="2147483716" r:id="rId4"/>
  </p:sldMasterIdLst>
  <p:notesMasterIdLst>
    <p:notesMasterId r:id="rId51"/>
  </p:notesMasterIdLst>
  <p:sldIdLst>
    <p:sldId id="267" r:id="rId5"/>
    <p:sldId id="268" r:id="rId6"/>
    <p:sldId id="281" r:id="rId7"/>
    <p:sldId id="282" r:id="rId8"/>
    <p:sldId id="270" r:id="rId9"/>
    <p:sldId id="283" r:id="rId10"/>
    <p:sldId id="272" r:id="rId11"/>
    <p:sldId id="273" r:id="rId12"/>
    <p:sldId id="277" r:id="rId13"/>
    <p:sldId id="276" r:id="rId14"/>
    <p:sldId id="278" r:id="rId15"/>
    <p:sldId id="280" r:id="rId16"/>
    <p:sldId id="279" r:id="rId17"/>
    <p:sldId id="303" r:id="rId18"/>
    <p:sldId id="271" r:id="rId19"/>
    <p:sldId id="274" r:id="rId20"/>
    <p:sldId id="275" r:id="rId21"/>
    <p:sldId id="284" r:id="rId22"/>
    <p:sldId id="286" r:id="rId23"/>
    <p:sldId id="287" r:id="rId24"/>
    <p:sldId id="285" r:id="rId25"/>
    <p:sldId id="289" r:id="rId26"/>
    <p:sldId id="290" r:id="rId27"/>
    <p:sldId id="269" r:id="rId28"/>
    <p:sldId id="288" r:id="rId29"/>
    <p:sldId id="291" r:id="rId30"/>
    <p:sldId id="292" r:id="rId31"/>
    <p:sldId id="293" r:id="rId32"/>
    <p:sldId id="298" r:id="rId33"/>
    <p:sldId id="297" r:id="rId34"/>
    <p:sldId id="295" r:id="rId35"/>
    <p:sldId id="302" r:id="rId36"/>
    <p:sldId id="300" r:id="rId37"/>
    <p:sldId id="299" r:id="rId38"/>
    <p:sldId id="306" r:id="rId39"/>
    <p:sldId id="305" r:id="rId40"/>
    <p:sldId id="304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01" r:id="rId49"/>
    <p:sldId id="314" r:id="rId5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hris Mayo" initials="CM" lastIdx="2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4A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253" autoAdjust="0"/>
  </p:normalViewPr>
  <p:slideViewPr>
    <p:cSldViewPr snapToGrid="0">
      <p:cViewPr>
        <p:scale>
          <a:sx n="100" d="100"/>
          <a:sy n="100" d="100"/>
        </p:scale>
        <p:origin x="636" y="55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7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Percent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 w="25400">
                <a:solidFill>
                  <a:schemeClr val="lt1"/>
                </a:solidFill>
              </a:ln>
              <a:effectLst/>
              <a:sp3d contourW="25400">
                <a:contourClr>
                  <a:schemeClr val="lt1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Sheet1!$A$2:$A$5</c:f>
              <c:strCache>
                <c:ptCount val="4"/>
                <c:pt idx="0">
                  <c:v>Design</c:v>
                </c:pt>
                <c:pt idx="1">
                  <c:v>Development</c:v>
                </c:pt>
                <c:pt idx="2">
                  <c:v>Marketing</c:v>
                </c:pt>
                <c:pt idx="3">
                  <c:v>Luck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40</c:v>
                </c:pt>
                <c:pt idx="2">
                  <c:v>15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image" Target="../media/image23.wmf"/><Relationship Id="rId5" Type="http://schemas.openxmlformats.org/officeDocument/2006/relationships/image" Target="../media/image27.wmf"/><Relationship Id="rId4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AA8B4D-8513-4212-9B90-DD3442E2BFA4}" type="datetimeFigureOut">
              <a:rPr lang="en-US" smtClean="0"/>
              <a:t>5/24/2013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D2AEF-88BD-4BCD-9F1C-FF50ACDB49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86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dirty="0" smtClean="0"/>
              <a:t>RE: Actions should be reversible so users can safely explore. </a:t>
            </a:r>
          </a:p>
          <a:p>
            <a:pPr marL="171450" indent="-171450">
              <a:buClr>
                <a:schemeClr val="bg1"/>
              </a:buClr>
              <a:buFont typeface="Arial" pitchFamily="34" charset="0"/>
              <a:buChar char="•"/>
            </a:pPr>
            <a:r>
              <a:rPr lang="en-US" dirty="0" smtClean="0">
                <a:solidFill>
                  <a:srgbClr val="F9F9F9"/>
                </a:solidFill>
              </a:rPr>
              <a:t>Example</a:t>
            </a:r>
            <a:r>
              <a:rPr lang="en-US" baseline="0" dirty="0" smtClean="0">
                <a:solidFill>
                  <a:srgbClr val="F9F9F9"/>
                </a:solidFill>
              </a:rPr>
              <a:t> – swipe to select is reversible</a:t>
            </a:r>
            <a:endParaRPr lang="en-US" dirty="0" smtClean="0">
              <a:solidFill>
                <a:srgbClr val="F9F9F9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D823CC-8F3C-4DD3-B803-BF05D5FEEBF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5702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78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15:00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974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876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Rectangle 34"/>
          <p:cNvSpPr/>
          <p:nvPr/>
        </p:nvSpPr>
        <p:spPr bwMode="auto">
          <a:xfrm>
            <a:off x="6948700" y="-120404"/>
            <a:ext cx="656428" cy="656258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ectangle 37"/>
          <p:cNvSpPr/>
          <p:nvPr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9" name="Rectangle 38"/>
          <p:cNvSpPr/>
          <p:nvPr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7969237" y="4754263"/>
            <a:ext cx="1771426" cy="1770965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511593" y="331585"/>
            <a:ext cx="941926" cy="9416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2" name="Rectangle 41"/>
          <p:cNvSpPr/>
          <p:nvPr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3" name="Rectangle 42"/>
          <p:cNvSpPr/>
          <p:nvPr/>
        </p:nvSpPr>
        <p:spPr bwMode="auto">
          <a:xfrm>
            <a:off x="8814701" y="925813"/>
            <a:ext cx="183403" cy="183356"/>
          </a:xfrm>
          <a:prstGeom prst="rect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/>
          <p:cNvSpPr/>
          <p:nvPr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0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20000"/>
                    <a:lumOff val="8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414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2857102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2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7424319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text_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1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3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5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7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39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  <p:sp>
        <p:nvSpPr>
          <p:cNvPr id="41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bg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marR="0" lvl="0" indent="0" defTabSz="685666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>
                    <a:alpha val="99000"/>
                  </a:srgbClr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Click to edit Master text styles</a:t>
            </a:r>
          </a:p>
        </p:txBody>
      </p:sp>
      <p:sp>
        <p:nvSpPr>
          <p:cNvPr id="42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prstGeom prst="rect">
            <a:avLst/>
          </a:prstGeom>
          <a:solidFill>
            <a:srgbClr val="C7C7C7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chemeClr val="tx1">
                    <a:lumMod val="85000"/>
                    <a:lumOff val="15000"/>
                    <a:alpha val="99000"/>
                  </a:schemeClr>
                </a:solidFill>
              </a:defRPr>
            </a:lvl1pPr>
          </a:lstStyle>
          <a:p>
            <a:pPr marL="0" marR="0" lvl="0" indent="0" defTabSz="685891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0072C6">
                    <a:lumMod val="50000"/>
                    <a:alpha val="99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23602922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hidden">
          <a:xfrm rot="10800000" flipV="1">
            <a:off x="0" y="1"/>
            <a:ext cx="9144000" cy="866955"/>
          </a:xfrm>
          <a:prstGeom prst="rect">
            <a:avLst/>
          </a:prstGeom>
          <a:solidFill>
            <a:schemeClr val="tx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000000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 bwMode="hidden">
          <a:xfrm>
            <a:off x="0" y="866956"/>
            <a:ext cx="9144000" cy="4276545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139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7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5350634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63" y="1216780"/>
            <a:ext cx="5903464" cy="1142623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4100">
                <a:gradFill flip="none" rotWithShape="1"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3" y="3257555"/>
            <a:ext cx="5131738" cy="347441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accent1"/>
                    </a:gs>
                    <a:gs pos="86000">
                      <a:schemeClr val="accent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72C6"/>
                    </a:gs>
                    <a:gs pos="86000">
                      <a:srgbClr val="0072C6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72C6"/>
                  </a:gs>
                  <a:gs pos="86000">
                    <a:srgbClr val="0072C6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727669" y="142880"/>
            <a:ext cx="1911451" cy="207749"/>
          </a:xfrm>
        </p:spPr>
        <p:txBody>
          <a:bodyPr/>
          <a:lstStyle>
            <a:lvl1pPr marL="0" indent="0">
              <a:buNone/>
              <a:defRPr sz="1500" baseline="0">
                <a:gradFill>
                  <a:gsLst>
                    <a:gs pos="0">
                      <a:schemeClr val="bg2"/>
                    </a:gs>
                    <a:gs pos="86000">
                      <a:schemeClr val="bg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 smtClean="0"/>
              <a:t>session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6985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3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6754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6"/>
            <a:ext cx="9144000" cy="513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754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emo, Video etc. &quot;special&quot; slide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7670" y="2258999"/>
            <a:ext cx="5849021" cy="1142621"/>
          </a:xfrm>
        </p:spPr>
        <p:txBody>
          <a:bodyPr anchor="ctr" anchorCtr="0">
            <a:noAutofit/>
          </a:bodyPr>
          <a:lstStyle>
            <a:lvl1pPr>
              <a:lnSpc>
                <a:spcPct val="90000"/>
              </a:lnSpc>
              <a:defRPr sz="3600"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7669" y="3590486"/>
            <a:ext cx="5282817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>
                <a:gradFill>
                  <a:gsLst>
                    <a:gs pos="0">
                      <a:schemeClr val="tx1"/>
                    </a:gs>
                    <a:gs pos="86000">
                      <a:schemeClr val="tx1"/>
                    </a:gs>
                  </a:gsLst>
                  <a:lin ang="5400000" scaled="0"/>
                </a:gradFill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27670" y="633083"/>
            <a:ext cx="6456059" cy="1033983"/>
          </a:xfrm>
        </p:spPr>
        <p:txBody>
          <a:bodyPr anchor="t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buFont typeface="Arial" pitchFamily="34" charset="0"/>
              <a:buNone/>
              <a:defRPr kumimoji="0" lang="en-US" sz="7500" b="0" i="0" u="none" strike="noStrike" kern="1200" cap="none" spc="-225" normalizeH="0" baseline="0" noProof="0" dirty="0" smtClean="0">
                <a:ln w="11430"/>
                <a:gradFill>
                  <a:gsLst>
                    <a:gs pos="0">
                      <a:schemeClr val="tx1"/>
                    </a:gs>
                    <a:gs pos="88000">
                      <a:schemeClr val="tx1"/>
                    </a:gs>
                  </a:gsLst>
                  <a:lin ang="5400000"/>
                </a:gradFill>
                <a:effectLst/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000000"/>
                    </a:gs>
                    <a:gs pos="86000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000000"/>
                  </a:gs>
                  <a:gs pos="86000">
                    <a:srgbClr val="000000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47379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Use for slides with Softwar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89444" y="1428754"/>
            <a:ext cx="8363937" cy="1188787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678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/>
          <p:nvPr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8068745" y="3620822"/>
            <a:ext cx="580585" cy="5804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8140053" y="4564022"/>
            <a:ext cx="1771426" cy="1770965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1127895" y="836704"/>
            <a:ext cx="941926" cy="9416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2016503" y="384717"/>
            <a:ext cx="384993" cy="384893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8369338" y="1409275"/>
            <a:ext cx="656428" cy="656258"/>
          </a:xfrm>
          <a:prstGeom prst="ellipse">
            <a:avLst/>
          </a:prstGeom>
          <a:noFill/>
          <a:ln w="9525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5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05707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2" y="4233090"/>
            <a:ext cx="7182892" cy="276226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29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83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7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6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2" y="4477565"/>
            <a:ext cx="7182892" cy="467766"/>
          </a:xfrm>
          <a:prstGeom prst="rect">
            <a:avLst/>
          </a:prstGeo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5891" rtl="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63"/>
            <a:ext cx="9155340" cy="51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09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6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1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None/>
              <a:defRPr sz="1400" spc="-40" baseline="0"/>
            </a:lvl1pPr>
            <a:lvl2pPr marL="457181" indent="0">
              <a:buNone/>
              <a:defRPr sz="1200"/>
            </a:lvl2pPr>
            <a:lvl3pPr marL="914362" indent="0">
              <a:buNone/>
              <a:defRPr sz="1000"/>
            </a:lvl3pPr>
            <a:lvl4pPr marL="1371543" indent="0">
              <a:buNone/>
              <a:defRPr sz="900"/>
            </a:lvl4pPr>
            <a:lvl5pPr marL="1828724" indent="0">
              <a:buNone/>
              <a:defRPr sz="900"/>
            </a:lvl5pPr>
            <a:lvl6pPr marL="2285905" indent="0">
              <a:buNone/>
              <a:defRPr sz="900"/>
            </a:lvl6pPr>
            <a:lvl7pPr marL="2743086" indent="0">
              <a:buNone/>
              <a:defRPr sz="900"/>
            </a:lvl7pPr>
            <a:lvl8pPr marL="3200266" indent="0">
              <a:buNone/>
              <a:defRPr sz="900"/>
            </a:lvl8pPr>
            <a:lvl9pPr marL="3657448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1500411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8" name="Date Placeholder 17"/>
          <p:cNvSpPr>
            <a:spLocks noGrp="1"/>
          </p:cNvSpPr>
          <p:nvPr>
            <p:ph type="dt" sz="half" idx="19"/>
          </p:nvPr>
        </p:nvSpPr>
        <p:spPr>
          <a:xfrm>
            <a:off x="1066809" y="4743450"/>
            <a:ext cx="916071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1D8BD707-D9CF-40AE-B4C6-C98DA3205C09}" type="datetimeFigureOut">
              <a:rPr lang="en-US" sz="1400" smtClean="0">
                <a:solidFill>
                  <a:srgbClr val="FFFFFF"/>
                </a:solidFill>
              </a:rPr>
              <a:pPr defTabSz="685864"/>
              <a:t>5/24/2013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20"/>
          </p:nvPr>
        </p:nvSpPr>
        <p:spPr>
          <a:xfrm>
            <a:off x="460729" y="4743450"/>
            <a:ext cx="606079" cy="114300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fld id="{B6F15528-21DE-4FAA-801E-634DDDAF4B2B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>
              <a:solidFill>
                <a:srgbClr val="FFFFFF"/>
              </a:solidFill>
            </a:endParaRPr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21"/>
          </p:nvPr>
        </p:nvSpPr>
        <p:spPr>
          <a:xfrm>
            <a:off x="460729" y="4846241"/>
            <a:ext cx="1360679" cy="96431"/>
          </a:xfrm>
          <a:prstGeom prst="rect">
            <a:avLst/>
          </a:prstGeom>
        </p:spPr>
        <p:txBody>
          <a:bodyPr lIns="91436" tIns="45718" rIns="91436" bIns="45718"/>
          <a:lstStyle/>
          <a:p>
            <a:pPr defTabSz="685864"/>
            <a:endParaRPr lang="en-US" sz="14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75042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10305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832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36" y="1085852"/>
            <a:ext cx="8363938" cy="1500411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1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793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13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1091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bg>
      <p:bgPr>
        <a:blipFill dpi="0" rotWithShape="1">
          <a:blip r:embed="rId2">
            <a:lum/>
          </a:blip>
          <a:srcRect/>
          <a:stretch>
            <a:fillRect t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389442" y="1085852"/>
            <a:ext cx="8363937" cy="1491177"/>
          </a:xfrm>
        </p:spPr>
        <p:txBody>
          <a:bodyPr>
            <a:spAutoFit/>
          </a:bodyPr>
          <a:lstStyle>
            <a:lvl1pPr marL="345327" indent="-345327">
              <a:buFont typeface="Arial" pitchFamily="34" charset="0"/>
              <a:buChar char="•"/>
              <a:defRPr/>
            </a:lvl1pPr>
            <a:lvl2pPr marL="641833" indent="-296506">
              <a:buFont typeface="Arial" pitchFamily="34" charset="0"/>
              <a:buChar char="•"/>
              <a:defRPr/>
            </a:lvl2pPr>
            <a:lvl3pPr marL="944292" indent="-302459">
              <a:buFont typeface="Arial" pitchFamily="34" charset="0"/>
              <a:buChar char="•"/>
              <a:defRPr/>
            </a:lvl3pPr>
            <a:lvl4pPr marL="1203883" indent="-259591">
              <a:buFont typeface="Arial" pitchFamily="34" charset="0"/>
              <a:buChar char="•"/>
              <a:defRPr/>
            </a:lvl4pPr>
            <a:lvl5pPr marL="1456329" indent="-252446">
              <a:buFont typeface="Arial" pitchFamily="34" charset="0"/>
              <a:buChar char="•"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925504"/>
            <a:ext cx="1228560" cy="192370"/>
          </a:xfrm>
          <a:prstGeom prst="rect">
            <a:avLst/>
          </a:prstGeom>
        </p:spPr>
        <p:txBody>
          <a:bodyPr wrap="none" lIns="68589" tIns="34295" rIns="68589" bIns="34295">
            <a:spAutoFit/>
          </a:bodyPr>
          <a:lstStyle/>
          <a:p>
            <a:pPr defTabSz="685864"/>
            <a:r>
              <a:rPr lang="en-US" sz="800" dirty="0" smtClean="0"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www.buildwindows.com</a:t>
            </a:r>
            <a:endParaRPr lang="en-US" sz="800" dirty="0">
              <a:gradFill>
                <a:gsLst>
                  <a:gs pos="0">
                    <a:srgbClr val="FFFFFF"/>
                  </a:gs>
                  <a:gs pos="86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485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61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71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14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4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1" y="-120404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9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5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4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6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9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702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4" y="4057712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2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6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12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7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46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23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5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503" y="384718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603" y="758653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9" y="1409275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4" y="4057712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12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g_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-225" baseline="0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60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8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4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1" y="-120404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4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6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702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4" tIns="34294" rIns="34294" bIns="3429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37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4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4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35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8738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213142" indent="-213142">
              <a:buFont typeface="Wingdings" pitchFamily="2" charset="2"/>
              <a:buChar char=""/>
              <a:defRPr sz="3000">
                <a:latin typeface="+mn-lt"/>
              </a:defRPr>
            </a:lvl1pPr>
            <a:lvl2pPr marL="388180" indent="-175039">
              <a:buFont typeface="Wingdings" pitchFamily="2" charset="2"/>
              <a:buChar char=""/>
              <a:defRPr>
                <a:latin typeface="+mn-lt"/>
              </a:defRPr>
            </a:lvl2pPr>
            <a:lvl3pPr marL="556073" indent="-167894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62" indent="-129791">
              <a:buFont typeface="Wingdings" pitchFamily="2" charset="2"/>
              <a:buChar char=""/>
              <a:defRPr>
                <a:latin typeface="+mn-lt"/>
              </a:defRPr>
            </a:lvl4pPr>
            <a:lvl5pPr marL="815653" indent="-129791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074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3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47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3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51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7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8744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567848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>
                <a:solidFill>
                  <a:srgbClr val="FFFFFF"/>
                </a:solidFill>
              </a:rPr>
              <a:pPr/>
              <a:t>5/24/2013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1998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Black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6509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extLst/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921668"/>
            <a:ext cx="9144000" cy="1443038"/>
          </a:xfrm>
        </p:spPr>
        <p:txBody>
          <a:bodyPr anchor="b" anchorCtr="1">
            <a:normAutofit/>
          </a:bodyPr>
          <a:lstStyle>
            <a:lvl1pPr algn="l">
              <a:lnSpc>
                <a:spcPts val="4507"/>
              </a:lnSpc>
              <a:defRPr kumimoji="0" lang="en-US" sz="4500" b="0" i="0" u="none" strike="noStrike" kern="1200" cap="none" spc="-225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marL="0" marR="0" lvl="0" indent="0" algn="ctr" defTabSz="686713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7759713" y="4704594"/>
            <a:ext cx="1210913" cy="400049"/>
          </a:xfrm>
          <a:prstGeom prst="rect">
            <a:avLst/>
          </a:prstGeom>
          <a:extLst/>
        </p:spPr>
      </p:pic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0721" y="4233090"/>
            <a:ext cx="7182892" cy="276226"/>
          </a:xfrm>
        </p:spPr>
        <p:txBody>
          <a:bodyPr lIns="0">
            <a:noAutofit/>
          </a:bodyPr>
          <a:lstStyle>
            <a:lvl1pPr marL="0" indent="0" algn="l">
              <a:buNone/>
              <a:defRPr sz="1500" b="1" cap="all" spc="0" baseline="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3433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71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30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3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67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60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34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68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460721" y="4477565"/>
            <a:ext cx="7182892" cy="467766"/>
          </a:xfrm>
        </p:spPr>
        <p:txBody>
          <a:bodyPr vert="horz" lIns="0">
            <a:normAutofit/>
          </a:bodyPr>
          <a:lstStyle>
            <a:lvl1pPr>
              <a:lnSpc>
                <a:spcPct val="70000"/>
              </a:lnSpc>
              <a:buFontTx/>
              <a:buNone/>
              <a:defRPr kumimoji="0" lang="en-US" sz="1200" b="0" i="0" u="none" strike="noStrike" kern="1200" cap="none" spc="-53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Click to edit presenter </a:t>
            </a:r>
          </a:p>
          <a:p>
            <a:pPr marL="0" marR="0" lvl="0" indent="0" algn="l" defTabSz="686713" rtl="0" eaLnBrk="1" fontAlgn="auto" latinLnBrk="0" hangingPunct="1">
              <a:lnSpc>
                <a:spcPts val="1803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ct val="100000"/>
              <a:buFontTx/>
              <a:buNone/>
              <a:tabLst/>
              <a:defRPr/>
            </a:pPr>
            <a:r>
              <a:rPr lang="en-US" dirty="0" smtClean="0"/>
              <a:t>and date</a:t>
            </a:r>
          </a:p>
        </p:txBody>
      </p:sp>
    </p:spTree>
    <p:extLst>
      <p:ext uri="{BB962C8B-B14F-4D97-AF65-F5344CB8AC3E}">
        <p14:creationId xmlns:p14="http://schemas.microsoft.com/office/powerpoint/2010/main" val="3884549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2"/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1028705"/>
            <a:ext cx="8239208" cy="228601"/>
          </a:xfrm>
        </p:spPr>
        <p:txBody>
          <a:bodyPr lIns="0" anchor="b" anchorCtr="0">
            <a:noAutofit/>
          </a:bodyPr>
          <a:lstStyle>
            <a:lvl1pPr marL="0" indent="0" algn="l">
              <a:buFont typeface="Arial" pitchFamily="34" charset="0"/>
              <a:buNone/>
              <a:defRPr sz="12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 smtClean="0"/>
              <a:t>CLICK TO EDIT SUBTITLE</a:t>
            </a:r>
            <a:endParaRPr lang="en-US" dirty="0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20542" y="186928"/>
            <a:ext cx="8275875" cy="857250"/>
          </a:xfrm>
        </p:spPr>
        <p:txBody>
          <a:bodyPr lIns="0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/>
          <a:lstStyle/>
          <a:p>
            <a:fld id="{939A9784-E11C-4866-94B9-8D8EADD0446E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4457700"/>
            <a:ext cx="7162800" cy="228600"/>
          </a:xfrm>
        </p:spPr>
        <p:txBody>
          <a:bodyPr>
            <a:noAutofit/>
          </a:bodyPr>
          <a:lstStyle>
            <a:lvl1pPr marL="0" indent="0">
              <a:lnSpc>
                <a:spcPts val="1352"/>
              </a:lnSpc>
              <a:spcBef>
                <a:spcPts val="0"/>
              </a:spcBef>
              <a:spcAft>
                <a:spcPts val="0"/>
              </a:spcAft>
              <a:buNone/>
              <a:defRPr sz="1100" spc="-30" baseline="0"/>
            </a:lvl1pPr>
            <a:lvl2pPr marL="343356" indent="0">
              <a:buNone/>
              <a:defRPr sz="900"/>
            </a:lvl2pPr>
            <a:lvl3pPr marL="686713" indent="0">
              <a:buNone/>
              <a:defRPr sz="800"/>
            </a:lvl3pPr>
            <a:lvl4pPr marL="1030069" indent="0">
              <a:buNone/>
              <a:defRPr sz="700"/>
            </a:lvl4pPr>
            <a:lvl5pPr marL="1373425" indent="0">
              <a:buNone/>
              <a:defRPr sz="700"/>
            </a:lvl5pPr>
            <a:lvl6pPr marL="1716782" indent="0">
              <a:buNone/>
              <a:defRPr sz="700"/>
            </a:lvl6pPr>
            <a:lvl7pPr marL="2060138" indent="0">
              <a:buNone/>
              <a:defRPr sz="700"/>
            </a:lvl7pPr>
            <a:lvl8pPr marL="2403494" indent="0">
              <a:buNone/>
              <a:defRPr sz="700"/>
            </a:lvl8pPr>
            <a:lvl9pPr marL="2746850" indent="0">
              <a:buNone/>
              <a:defRPr sz="7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8"/>
          </p:nvPr>
        </p:nvSpPr>
        <p:spPr>
          <a:xfrm>
            <a:off x="460730" y="1353743"/>
            <a:ext cx="7179371" cy="31039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56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4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1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A9784-E11C-4866-94B9-8D8EADD0446E}" type="datetimeFigureOut">
              <a:rPr lang="en-US" smtClean="0"/>
              <a:pPr/>
              <a:t>5/24/2013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526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ardrop 20"/>
          <p:cNvSpPr/>
          <p:nvPr/>
        </p:nvSpPr>
        <p:spPr bwMode="auto">
          <a:xfrm>
            <a:off x="7387914" y="-120405"/>
            <a:ext cx="1371957" cy="1371600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2" name="Teardrop 21"/>
          <p:cNvSpPr/>
          <p:nvPr/>
        </p:nvSpPr>
        <p:spPr bwMode="auto">
          <a:xfrm>
            <a:off x="6948699" y="973934"/>
            <a:ext cx="878416" cy="878187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2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3" name="Teardrop 22"/>
          <p:cNvSpPr/>
          <p:nvPr/>
        </p:nvSpPr>
        <p:spPr bwMode="auto">
          <a:xfrm>
            <a:off x="6948700" y="-120404"/>
            <a:ext cx="656428" cy="656258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ardrop 23"/>
          <p:cNvSpPr/>
          <p:nvPr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Teardrop 24"/>
          <p:cNvSpPr/>
          <p:nvPr/>
        </p:nvSpPr>
        <p:spPr bwMode="auto">
          <a:xfrm>
            <a:off x="6948699" y="4315169"/>
            <a:ext cx="878416" cy="878187"/>
          </a:xfrm>
          <a:prstGeom prst="teardrop">
            <a:avLst/>
          </a:prstGeom>
          <a:noFill/>
          <a:ln w="762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Teardrop 25"/>
          <p:cNvSpPr/>
          <p:nvPr/>
        </p:nvSpPr>
        <p:spPr bwMode="auto">
          <a:xfrm>
            <a:off x="7897925" y="3811063"/>
            <a:ext cx="580585" cy="5804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Teardrop 26"/>
          <p:cNvSpPr/>
          <p:nvPr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Teardrop 27"/>
          <p:cNvSpPr/>
          <p:nvPr/>
        </p:nvSpPr>
        <p:spPr bwMode="auto">
          <a:xfrm>
            <a:off x="7969237" y="4754263"/>
            <a:ext cx="1771426" cy="1770965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Teardrop 28"/>
          <p:cNvSpPr/>
          <p:nvPr/>
        </p:nvSpPr>
        <p:spPr bwMode="auto">
          <a:xfrm>
            <a:off x="511593" y="331585"/>
            <a:ext cx="941926" cy="9416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ardrop 29"/>
          <p:cNvSpPr/>
          <p:nvPr/>
        </p:nvSpPr>
        <p:spPr bwMode="auto">
          <a:xfrm>
            <a:off x="1400199" y="-120405"/>
            <a:ext cx="384993" cy="384893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2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1" name="Teardrop 30"/>
          <p:cNvSpPr/>
          <p:nvPr/>
        </p:nvSpPr>
        <p:spPr bwMode="auto">
          <a:xfrm>
            <a:off x="8814701" y="925813"/>
            <a:ext cx="183403" cy="183356"/>
          </a:xfrm>
          <a:prstGeom prst="teardrop">
            <a:avLst/>
          </a:prstGeom>
          <a:noFill/>
          <a:ln w="19050" cap="flat" cmpd="sng" algn="ctr">
            <a:solidFill>
              <a:srgbClr val="FFFFFF">
                <a:alpha val="10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ardrop 31"/>
          <p:cNvSpPr/>
          <p:nvPr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3" name="Teardrop 32"/>
          <p:cNvSpPr/>
          <p:nvPr/>
        </p:nvSpPr>
        <p:spPr bwMode="auto">
          <a:xfrm>
            <a:off x="3731064" y="4057712"/>
            <a:ext cx="452671" cy="452553"/>
          </a:xfrm>
          <a:prstGeom prst="teardrop">
            <a:avLst/>
          </a:prstGeom>
          <a:noFill/>
          <a:ln w="3810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4" name="Teardrop 33"/>
          <p:cNvSpPr/>
          <p:nvPr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 cap="flat" cmpd="sng" algn="ctr">
            <a:solidFill>
              <a:srgbClr val="FFFFFF">
                <a:alpha val="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400" kern="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04383" y="3257553"/>
            <a:ext cx="630600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solidFill>
                  <a:schemeClr val="bg1">
                    <a:alpha val="99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20000"/>
                    <a:lumOff val="80000"/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2104389" y="1425179"/>
            <a:ext cx="6306001" cy="685572"/>
          </a:xfrm>
        </p:spPr>
        <p:txBody>
          <a:bodyPr wrap="square" anchor="b">
            <a:noAutofit/>
          </a:bodyPr>
          <a:lstStyle>
            <a:lvl1pPr marL="0" indent="0">
              <a:buNone/>
              <a:defRPr sz="5000" spc="-113">
                <a:solidFill>
                  <a:schemeClr val="bg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89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MICROSOFT CONFIDENTIAL</a:t>
            </a: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r>
              <a:rPr lang="en-US" smtClean="0">
                <a:solidFill>
                  <a:prstClr val="black">
                    <a:tint val="75000"/>
                  </a:prstClr>
                </a:solidFill>
              </a:rPr>
              <a:t>PAGE </a:t>
            </a:r>
            <a:fld id="{711B4CA8-52BE-46B1-A536-58CE1A3FAF74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algn="l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1B1F4B4A-BEC7-4BF0-AFF2-1B961CDAA2F0}" type="datetime1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5/24/2013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2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098" tIns="34048" rIns="68098" bIns="34048" rtlCol="0" anchor="ctr"/>
          <a:lstStyle/>
          <a:p>
            <a:pPr algn="ctr" defTabSz="680867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1625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List with Bullets and Column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078" y="1071468"/>
            <a:ext cx="8334595" cy="203314"/>
          </a:xfrm>
        </p:spPr>
        <p:txBody>
          <a:bodyPr anchor="t" anchorCtr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200" b="1" cap="all" baseline="0"/>
            </a:lvl1pPr>
            <a:lvl2pPr marL="342932" indent="0">
              <a:buNone/>
              <a:defRPr sz="1500" b="1"/>
            </a:lvl2pPr>
            <a:lvl3pPr marL="685864" indent="0">
              <a:buNone/>
              <a:defRPr sz="1400" b="1"/>
            </a:lvl3pPr>
            <a:lvl4pPr marL="1028796" indent="0">
              <a:buNone/>
              <a:defRPr sz="1200" b="1"/>
            </a:lvl4pPr>
            <a:lvl5pPr marL="1371728" indent="0">
              <a:buNone/>
              <a:defRPr sz="1200" b="1"/>
            </a:lvl5pPr>
            <a:lvl6pPr marL="1714660" indent="0">
              <a:buNone/>
              <a:defRPr sz="1200" b="1"/>
            </a:lvl6pPr>
            <a:lvl7pPr marL="2057592" indent="0">
              <a:buNone/>
              <a:defRPr sz="1200" b="1"/>
            </a:lvl7pPr>
            <a:lvl8pPr marL="2400524" indent="0">
              <a:buNone/>
              <a:defRPr sz="1200" b="1"/>
            </a:lvl8pPr>
            <a:lvl9pPr marL="2743456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123" y="2019762"/>
            <a:ext cx="3702583" cy="1153008"/>
          </a:xfrm>
        </p:spPr>
        <p:txBody>
          <a:bodyPr/>
          <a:lstStyle>
            <a:lvl1pPr marL="211356" indent="-211356">
              <a:defRPr sz="1700"/>
            </a:lvl1pPr>
            <a:lvl2pPr marL="421720" indent="-199449">
              <a:defRPr sz="1500"/>
            </a:lvl2pPr>
            <a:lvl3pPr marL="610253" indent="-182580">
              <a:defRPr sz="1400"/>
            </a:lvl3pPr>
            <a:lvl4pPr marL="787871" indent="-171665">
              <a:defRPr sz="1300"/>
            </a:lvl4pPr>
            <a:lvl5pPr marL="959535" indent="-154796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19977" y="2019763"/>
            <a:ext cx="3739499" cy="1183964"/>
          </a:xfrm>
        </p:spPr>
        <p:txBody>
          <a:bodyPr/>
          <a:lstStyle>
            <a:lvl1pPr marL="222270" indent="-222270">
              <a:defRPr sz="1700"/>
            </a:lvl1pPr>
            <a:lvl2pPr marL="427673" indent="-205402">
              <a:defRPr sz="1500"/>
            </a:lvl2pPr>
            <a:lvl3pPr marL="616206" indent="-183572">
              <a:defRPr sz="1400"/>
            </a:lvl3pPr>
            <a:lvl4pPr marL="787871" indent="-177618">
              <a:defRPr sz="1300"/>
            </a:lvl4pPr>
            <a:lvl5pPr marL="959535" indent="-165711">
              <a:defRPr sz="13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1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2"/>
          </p:nvPr>
        </p:nvSpPr>
        <p:spPr>
          <a:xfrm>
            <a:off x="609759" y="1726537"/>
            <a:ext cx="3724012" cy="207749"/>
          </a:xfrm>
        </p:spPr>
        <p:txBody>
          <a:bodyPr/>
          <a:lstStyle>
            <a:lvl1pPr marL="0" indent="0">
              <a:buNone/>
              <a:defRPr sz="15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4891171" y="1726537"/>
            <a:ext cx="3768300" cy="207749"/>
          </a:xfrm>
        </p:spPr>
        <p:txBody>
          <a:bodyPr/>
          <a:lstStyle>
            <a:lvl1pPr marL="0" indent="0">
              <a:buNone/>
              <a:defRPr lang="en-US" sz="1500" b="1" kern="1200" cap="all" baseline="0" dirty="0">
                <a:solidFill>
                  <a:schemeClr val="tx1">
                    <a:lumMod val="75000"/>
                    <a:lumOff val="25000"/>
                    <a:alpha val="99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685864" rtl="0" eaLnBrk="1" latinLnBrk="0" hangingPunct="1">
              <a:lnSpc>
                <a:spcPct val="90000"/>
              </a:lnSpc>
              <a:spcBef>
                <a:spcPct val="20000"/>
              </a:spcBef>
              <a:buClr>
                <a:srgbClr val="00DCFF"/>
              </a:buClr>
              <a:buSzPct val="90000"/>
              <a:buFont typeface="Arial" pitchFamily="34" charset="0"/>
              <a:buNone/>
            </a:pPr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899035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Sub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7859" y="171449"/>
            <a:ext cx="8363938" cy="84852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448935"/>
            <a:ext cx="8363938" cy="14801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59563" y="1072488"/>
            <a:ext cx="8296753" cy="202294"/>
          </a:xfrm>
        </p:spPr>
        <p:txBody>
          <a:bodyPr/>
          <a:lstStyle>
            <a:lvl1pPr marL="0" indent="0">
              <a:buNone/>
              <a:defRPr sz="1200" b="1" cap="all" baseline="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51376" y="4558663"/>
            <a:ext cx="4253628" cy="145424"/>
          </a:xfrm>
        </p:spPr>
        <p:txBody>
          <a:bodyPr/>
          <a:lstStyle>
            <a:lvl1pPr marL="0" indent="0">
              <a:buNone/>
              <a:defRPr sz="1100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43876" y="4762009"/>
            <a:ext cx="330875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fld id="{B407DAFF-433B-45E8-A718-D1FBB70E57FD}" type="slidenum">
              <a:rPr lang="en-US" sz="60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pPr/>
              <a:t>‹#›</a:t>
            </a:fld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66674" y="4762005"/>
            <a:ext cx="53264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685864">
              <a:defRPr/>
            </a:pPr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1/25/2012</a:t>
            </a:r>
          </a:p>
          <a:p>
            <a:endParaRPr lang="en-US" sz="600" dirty="0" smtClean="0">
              <a:solidFill>
                <a:srgbClr val="1A1A1A">
                  <a:lumMod val="75000"/>
                  <a:lumOff val="25000"/>
                  <a:alpha val="99000"/>
                </a:srgbClr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435804" y="4864865"/>
            <a:ext cx="1024933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600" dirty="0" smtClean="0">
                <a:solidFill>
                  <a:srgbClr val="1A1A1A">
                    <a:lumMod val="75000"/>
                    <a:lumOff val="25000"/>
                    <a:alpha val="99000"/>
                  </a:srgbClr>
                </a:solidFill>
              </a:rPr>
              <a:t>MICROSOFT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618250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4212" y="1637557"/>
            <a:ext cx="7680340" cy="692497"/>
          </a:xfrm>
        </p:spPr>
        <p:txBody>
          <a:bodyPr anchor="b" anchorCtr="0"/>
          <a:lstStyle>
            <a:lvl1pPr>
              <a:defRPr sz="5000" spc="-113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734212" y="2569369"/>
            <a:ext cx="7680340" cy="373949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pc="-53" baseline="0">
                <a:solidFill>
                  <a:schemeClr val="tx2">
                    <a:lumMod val="40000"/>
                    <a:lumOff val="60000"/>
                    <a:alpha val="99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Speaker Title</a:t>
            </a:r>
            <a:endParaRPr lang="en-US" dirty="0"/>
          </a:p>
        </p:txBody>
      </p:sp>
      <p:sp>
        <p:nvSpPr>
          <p:cNvPr id="452" name="Rectangle 451"/>
          <p:cNvSpPr/>
          <p:nvPr userDrawn="1"/>
        </p:nvSpPr>
        <p:spPr bwMode="auto">
          <a:xfrm>
            <a:off x="7387908" y="-120405"/>
            <a:ext cx="1371957" cy="1371600"/>
          </a:xfrm>
          <a:prstGeom prst="rect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3" name="Rectangle 452"/>
          <p:cNvSpPr/>
          <p:nvPr userDrawn="1"/>
        </p:nvSpPr>
        <p:spPr bwMode="auto">
          <a:xfrm>
            <a:off x="6948699" y="973932"/>
            <a:ext cx="878416" cy="878187"/>
          </a:xfrm>
          <a:prstGeom prst="rect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4" name="Rectangle 453"/>
          <p:cNvSpPr/>
          <p:nvPr userDrawn="1"/>
        </p:nvSpPr>
        <p:spPr bwMode="auto">
          <a:xfrm>
            <a:off x="6948700" y="-120405"/>
            <a:ext cx="656428" cy="656258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5" name="Rectangle 454"/>
          <p:cNvSpPr/>
          <p:nvPr userDrawn="1"/>
        </p:nvSpPr>
        <p:spPr bwMode="auto">
          <a:xfrm>
            <a:off x="6165936" y="1067295"/>
            <a:ext cx="499204" cy="499074"/>
          </a:xfrm>
          <a:prstGeom prst="rect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6" name="Rectangle 455"/>
          <p:cNvSpPr/>
          <p:nvPr userDrawn="1"/>
        </p:nvSpPr>
        <p:spPr bwMode="auto">
          <a:xfrm>
            <a:off x="6948699" y="4315167"/>
            <a:ext cx="878416" cy="878187"/>
          </a:xfrm>
          <a:prstGeom prst="rect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7" name="Rectangle 456"/>
          <p:cNvSpPr/>
          <p:nvPr userDrawn="1"/>
        </p:nvSpPr>
        <p:spPr bwMode="auto">
          <a:xfrm>
            <a:off x="7897923" y="3811063"/>
            <a:ext cx="580585" cy="580434"/>
          </a:xfrm>
          <a:prstGeom prst="rect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8" name="Rectangle 457"/>
          <p:cNvSpPr/>
          <p:nvPr userDrawn="1"/>
        </p:nvSpPr>
        <p:spPr bwMode="auto">
          <a:xfrm>
            <a:off x="8414552" y="4207718"/>
            <a:ext cx="237596" cy="237534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59" name="Rectangle 458"/>
          <p:cNvSpPr/>
          <p:nvPr userDrawn="1"/>
        </p:nvSpPr>
        <p:spPr bwMode="auto">
          <a:xfrm>
            <a:off x="7969237" y="4754260"/>
            <a:ext cx="1771426" cy="1770965"/>
          </a:xfrm>
          <a:prstGeom prst="rect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0" name="Rectangle 459"/>
          <p:cNvSpPr/>
          <p:nvPr userDrawn="1"/>
        </p:nvSpPr>
        <p:spPr bwMode="auto">
          <a:xfrm>
            <a:off x="511593" y="331582"/>
            <a:ext cx="941926" cy="9416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1" name="Rectangle 460"/>
          <p:cNvSpPr/>
          <p:nvPr userDrawn="1"/>
        </p:nvSpPr>
        <p:spPr bwMode="auto">
          <a:xfrm>
            <a:off x="1400196" y="-120405"/>
            <a:ext cx="384993" cy="384893"/>
          </a:xfrm>
          <a:prstGeom prst="rect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2" name="Rectangle 461"/>
          <p:cNvSpPr/>
          <p:nvPr userDrawn="1"/>
        </p:nvSpPr>
        <p:spPr bwMode="auto">
          <a:xfrm>
            <a:off x="8814695" y="925813"/>
            <a:ext cx="183403" cy="183356"/>
          </a:xfrm>
          <a:prstGeom prst="rect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3" name="Rectangle 462"/>
          <p:cNvSpPr/>
          <p:nvPr userDrawn="1"/>
        </p:nvSpPr>
        <p:spPr bwMode="auto">
          <a:xfrm>
            <a:off x="4369554" y="1438816"/>
            <a:ext cx="656428" cy="656258"/>
          </a:xfrm>
          <a:prstGeom prst="rect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4" name="Rectangle 463"/>
          <p:cNvSpPr/>
          <p:nvPr userDrawn="1"/>
        </p:nvSpPr>
        <p:spPr bwMode="auto">
          <a:xfrm>
            <a:off x="3731060" y="4057711"/>
            <a:ext cx="452671" cy="452553"/>
          </a:xfrm>
          <a:prstGeom prst="rect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65" name="Rectangle 464"/>
          <p:cNvSpPr/>
          <p:nvPr userDrawn="1"/>
        </p:nvSpPr>
        <p:spPr bwMode="auto">
          <a:xfrm>
            <a:off x="4223174" y="3511406"/>
            <a:ext cx="772782" cy="772581"/>
          </a:xfrm>
          <a:prstGeom prst="rect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473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25502"/>
            <a:ext cx="8363938" cy="692497"/>
          </a:xfrm>
        </p:spPr>
        <p:txBody>
          <a:bodyPr anchor="ctr" anchorCtr="0"/>
          <a:lstStyle>
            <a:lvl1pPr>
              <a:defRPr sz="5000" spc="-225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3" name="Oval 2"/>
          <p:cNvSpPr/>
          <p:nvPr userDrawn="1"/>
        </p:nvSpPr>
        <p:spPr bwMode="auto">
          <a:xfrm>
            <a:off x="7653809" y="-287567"/>
            <a:ext cx="1371957" cy="1371600"/>
          </a:xfrm>
          <a:prstGeom prst="ellipse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Oval 3"/>
          <p:cNvSpPr/>
          <p:nvPr userDrawn="1"/>
        </p:nvSpPr>
        <p:spPr bwMode="auto">
          <a:xfrm>
            <a:off x="7214601" y="806771"/>
            <a:ext cx="878416" cy="878187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Oval 4"/>
          <p:cNvSpPr/>
          <p:nvPr userDrawn="1"/>
        </p:nvSpPr>
        <p:spPr bwMode="auto">
          <a:xfrm>
            <a:off x="7214601" y="-287567"/>
            <a:ext cx="656428" cy="656258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Oval 5"/>
          <p:cNvSpPr/>
          <p:nvPr userDrawn="1"/>
        </p:nvSpPr>
        <p:spPr bwMode="auto">
          <a:xfrm>
            <a:off x="6431837" y="900134"/>
            <a:ext cx="499204" cy="499074"/>
          </a:xfrm>
          <a:prstGeom prst="ellipse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Oval 6"/>
          <p:cNvSpPr/>
          <p:nvPr userDrawn="1"/>
        </p:nvSpPr>
        <p:spPr bwMode="auto">
          <a:xfrm>
            <a:off x="7119515" y="4124926"/>
            <a:ext cx="878416" cy="878187"/>
          </a:xfrm>
          <a:prstGeom prst="ellipse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Oval 7"/>
          <p:cNvSpPr/>
          <p:nvPr userDrawn="1"/>
        </p:nvSpPr>
        <p:spPr bwMode="auto">
          <a:xfrm>
            <a:off x="8068739" y="3620822"/>
            <a:ext cx="580585" cy="580434"/>
          </a:xfrm>
          <a:prstGeom prst="ellipse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Oval 8"/>
          <p:cNvSpPr/>
          <p:nvPr userDrawn="1"/>
        </p:nvSpPr>
        <p:spPr bwMode="auto">
          <a:xfrm>
            <a:off x="8585368" y="4017477"/>
            <a:ext cx="237596" cy="237534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Oval 9"/>
          <p:cNvSpPr/>
          <p:nvPr userDrawn="1"/>
        </p:nvSpPr>
        <p:spPr bwMode="auto">
          <a:xfrm>
            <a:off x="8140053" y="4564019"/>
            <a:ext cx="1771426" cy="1770965"/>
          </a:xfrm>
          <a:prstGeom prst="ellipse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Oval 10"/>
          <p:cNvSpPr/>
          <p:nvPr userDrawn="1"/>
        </p:nvSpPr>
        <p:spPr bwMode="auto">
          <a:xfrm>
            <a:off x="1127895" y="836701"/>
            <a:ext cx="941926" cy="9416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Oval 11"/>
          <p:cNvSpPr/>
          <p:nvPr userDrawn="1"/>
        </p:nvSpPr>
        <p:spPr bwMode="auto">
          <a:xfrm>
            <a:off x="2016497" y="384714"/>
            <a:ext cx="384993" cy="384893"/>
          </a:xfrm>
          <a:prstGeom prst="ellipse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Oval 12"/>
          <p:cNvSpPr/>
          <p:nvPr userDrawn="1"/>
        </p:nvSpPr>
        <p:spPr bwMode="auto">
          <a:xfrm>
            <a:off x="9080597" y="758652"/>
            <a:ext cx="183403" cy="183356"/>
          </a:xfrm>
          <a:prstGeom prst="ellipse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Oval 13"/>
          <p:cNvSpPr/>
          <p:nvPr userDrawn="1"/>
        </p:nvSpPr>
        <p:spPr bwMode="auto">
          <a:xfrm>
            <a:off x="8369338" y="1409274"/>
            <a:ext cx="656428" cy="656258"/>
          </a:xfrm>
          <a:prstGeom prst="ellipse">
            <a:avLst/>
          </a:prstGeom>
          <a:noFill/>
          <a:ln w="9525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Oval 14"/>
          <p:cNvSpPr/>
          <p:nvPr userDrawn="1"/>
        </p:nvSpPr>
        <p:spPr bwMode="auto">
          <a:xfrm>
            <a:off x="3731060" y="4057711"/>
            <a:ext cx="452671" cy="452553"/>
          </a:xfrm>
          <a:prstGeom prst="ellipse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Oval 15"/>
          <p:cNvSpPr/>
          <p:nvPr userDrawn="1"/>
        </p:nvSpPr>
        <p:spPr bwMode="auto">
          <a:xfrm>
            <a:off x="4223174" y="3511406"/>
            <a:ext cx="772782" cy="772581"/>
          </a:xfrm>
          <a:prstGeom prst="ellipse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870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_Li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89436" y="2287827"/>
            <a:ext cx="8363938" cy="567848"/>
          </a:xfrm>
        </p:spPr>
        <p:txBody>
          <a:bodyPr anchor="ctr" anchorCtr="0"/>
          <a:lstStyle>
            <a:lvl1pPr>
              <a:defRPr sz="4100" spc="0" baseline="0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612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, Video etc. &quot;special&quot; slides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ardrop 7"/>
          <p:cNvSpPr/>
          <p:nvPr userDrawn="1"/>
        </p:nvSpPr>
        <p:spPr bwMode="auto">
          <a:xfrm>
            <a:off x="7387908" y="-120405"/>
            <a:ext cx="1371957" cy="1371600"/>
          </a:xfrm>
          <a:prstGeom prst="teardrop">
            <a:avLst/>
          </a:prstGeom>
          <a:noFill/>
          <a:ln w="28575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eardrop 8"/>
          <p:cNvSpPr/>
          <p:nvPr userDrawn="1"/>
        </p:nvSpPr>
        <p:spPr bwMode="auto">
          <a:xfrm>
            <a:off x="6948699" y="973932"/>
            <a:ext cx="878416" cy="878187"/>
          </a:xfrm>
          <a:prstGeom prst="teardrop">
            <a:avLst/>
          </a:prstGeom>
          <a:noFill/>
          <a:ln w="57150">
            <a:solidFill>
              <a:schemeClr val="tx1">
                <a:alpha val="2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Teardrop 9"/>
          <p:cNvSpPr/>
          <p:nvPr userDrawn="1"/>
        </p:nvSpPr>
        <p:spPr bwMode="auto">
          <a:xfrm>
            <a:off x="6948700" y="-120405"/>
            <a:ext cx="656428" cy="656258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Teardrop 10"/>
          <p:cNvSpPr/>
          <p:nvPr userDrawn="1"/>
        </p:nvSpPr>
        <p:spPr bwMode="auto">
          <a:xfrm>
            <a:off x="6165936" y="1067295"/>
            <a:ext cx="499204" cy="499074"/>
          </a:xfrm>
          <a:prstGeom prst="teardrop">
            <a:avLst/>
          </a:prstGeom>
          <a:noFill/>
          <a:ln w="2857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ardrop 11"/>
          <p:cNvSpPr/>
          <p:nvPr userDrawn="1"/>
        </p:nvSpPr>
        <p:spPr bwMode="auto">
          <a:xfrm>
            <a:off x="6948699" y="4315167"/>
            <a:ext cx="878416" cy="878187"/>
          </a:xfrm>
          <a:prstGeom prst="teardrop">
            <a:avLst/>
          </a:prstGeom>
          <a:noFill/>
          <a:ln w="762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Teardrop 12"/>
          <p:cNvSpPr/>
          <p:nvPr userDrawn="1"/>
        </p:nvSpPr>
        <p:spPr bwMode="auto">
          <a:xfrm>
            <a:off x="7897923" y="3811063"/>
            <a:ext cx="580585" cy="580434"/>
          </a:xfrm>
          <a:prstGeom prst="teardrop">
            <a:avLst/>
          </a:prstGeom>
          <a:noFill/>
          <a:ln w="190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4" name="Teardrop 13"/>
          <p:cNvSpPr/>
          <p:nvPr userDrawn="1"/>
        </p:nvSpPr>
        <p:spPr bwMode="auto">
          <a:xfrm>
            <a:off x="8414552" y="4207718"/>
            <a:ext cx="237596" cy="237534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ardrop 14"/>
          <p:cNvSpPr/>
          <p:nvPr userDrawn="1"/>
        </p:nvSpPr>
        <p:spPr bwMode="auto">
          <a:xfrm>
            <a:off x="7969237" y="4754260"/>
            <a:ext cx="1771426" cy="1770965"/>
          </a:xfrm>
          <a:prstGeom prst="teardrop">
            <a:avLst/>
          </a:prstGeom>
          <a:noFill/>
          <a:ln w="571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6" name="Teardrop 15"/>
          <p:cNvSpPr/>
          <p:nvPr userDrawn="1"/>
        </p:nvSpPr>
        <p:spPr bwMode="auto">
          <a:xfrm>
            <a:off x="511593" y="331582"/>
            <a:ext cx="941926" cy="9416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ardrop 16"/>
          <p:cNvSpPr/>
          <p:nvPr userDrawn="1"/>
        </p:nvSpPr>
        <p:spPr bwMode="auto">
          <a:xfrm>
            <a:off x="1400196" y="-120405"/>
            <a:ext cx="384993" cy="384893"/>
          </a:xfrm>
          <a:prstGeom prst="teardrop">
            <a:avLst/>
          </a:prstGeom>
          <a:noFill/>
          <a:ln w="19050">
            <a:solidFill>
              <a:schemeClr val="tx1">
                <a:alpha val="2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8" name="Teardrop 17"/>
          <p:cNvSpPr/>
          <p:nvPr userDrawn="1"/>
        </p:nvSpPr>
        <p:spPr bwMode="auto">
          <a:xfrm>
            <a:off x="8814695" y="925813"/>
            <a:ext cx="183403" cy="183356"/>
          </a:xfrm>
          <a:prstGeom prst="teardrop">
            <a:avLst/>
          </a:prstGeom>
          <a:noFill/>
          <a:ln w="19050">
            <a:solidFill>
              <a:schemeClr val="tx1">
                <a:alpha val="10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ardrop 18"/>
          <p:cNvSpPr/>
          <p:nvPr userDrawn="1"/>
        </p:nvSpPr>
        <p:spPr bwMode="auto">
          <a:xfrm>
            <a:off x="4369554" y="1438816"/>
            <a:ext cx="656428" cy="656258"/>
          </a:xfrm>
          <a:prstGeom prst="teardrop">
            <a:avLst/>
          </a:prstGeom>
          <a:noFill/>
          <a:ln w="9525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0" name="Teardrop 19"/>
          <p:cNvSpPr/>
          <p:nvPr userDrawn="1"/>
        </p:nvSpPr>
        <p:spPr bwMode="auto">
          <a:xfrm>
            <a:off x="3731060" y="4057711"/>
            <a:ext cx="452671" cy="452553"/>
          </a:xfrm>
          <a:prstGeom prst="teardrop">
            <a:avLst/>
          </a:prstGeom>
          <a:noFill/>
          <a:ln w="3810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1" name="Teardrop 20"/>
          <p:cNvSpPr/>
          <p:nvPr userDrawn="1"/>
        </p:nvSpPr>
        <p:spPr bwMode="auto">
          <a:xfrm>
            <a:off x="4223174" y="3511406"/>
            <a:ext cx="772782" cy="772581"/>
          </a:xfrm>
          <a:prstGeom prst="teardrop">
            <a:avLst/>
          </a:prstGeom>
          <a:noFill/>
          <a:ln w="57150">
            <a:solidFill>
              <a:schemeClr val="tx1">
                <a:alpha val="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0044" y="3257550"/>
            <a:ext cx="7680340" cy="346249"/>
          </a:xfr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2700" kern="1200" spc="-53" baseline="0" dirty="0">
                <a:gradFill>
                  <a:gsLst>
                    <a:gs pos="2083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34293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7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5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5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4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732425" y="2054759"/>
            <a:ext cx="7683914" cy="1033983"/>
          </a:xfrm>
        </p:spPr>
        <p:txBody>
          <a:bodyPr anchor="ctr" anchorCtr="0">
            <a:noAutofit/>
            <a:scene3d>
              <a:camera prst="orthographicFront"/>
              <a:lightRig rig="flat" dir="t"/>
            </a:scene3d>
            <a:sp3d>
              <a:contourClr>
                <a:schemeClr val="tx2"/>
              </a:contourClr>
            </a:sp3d>
          </a:bodyPr>
          <a:lstStyle>
            <a:lvl1pPr marL="0" indent="0" algn="l">
              <a:spcBef>
                <a:spcPts val="0"/>
              </a:spcBef>
              <a:buFont typeface="Arial" pitchFamily="34" charset="0"/>
              <a:buNone/>
              <a:defRPr lang="en-US" sz="7200" b="0" kern="1200" cap="none" spc="-300" baseline="0" dirty="0" smtClean="0">
                <a:ln w="3175">
                  <a:noFill/>
                </a:ln>
                <a:solidFill>
                  <a:schemeClr val="accent3">
                    <a:lumMod val="40000"/>
                    <a:lumOff val="60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pPr lvl="0"/>
            <a:r>
              <a:rPr lang="en-US" dirty="0" smtClean="0"/>
              <a:t>click to…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729449" y="1085850"/>
            <a:ext cx="7680340" cy="685572"/>
          </a:xfrm>
        </p:spPr>
        <p:txBody>
          <a:bodyPr wrap="square" anchor="ctr">
            <a:noAutofit/>
          </a:bodyPr>
          <a:lstStyle>
            <a:lvl1pPr marL="0" indent="0">
              <a:buNone/>
              <a:defRPr sz="5000" spc="-113"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552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436" y="171451"/>
            <a:ext cx="8363938" cy="5678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213151" indent="-213151">
              <a:buFont typeface="Wingdings" pitchFamily="2" charset="2"/>
              <a:buChar char=""/>
              <a:defRPr sz="3000">
                <a:latin typeface="+mn-lt"/>
              </a:defRPr>
            </a:lvl1pPr>
            <a:lvl2pPr marL="388196" indent="-175046">
              <a:buFont typeface="Wingdings" pitchFamily="2" charset="2"/>
              <a:buChar char=""/>
              <a:defRPr>
                <a:latin typeface="+mn-lt"/>
              </a:defRPr>
            </a:lvl2pPr>
            <a:lvl3pPr marL="556096" indent="-167901">
              <a:buFont typeface="Wingdings" pitchFamily="2" charset="2"/>
              <a:buChar char=""/>
              <a:tabLst/>
              <a:defRPr>
                <a:latin typeface="+mn-lt"/>
              </a:defRPr>
            </a:lvl3pPr>
            <a:lvl4pPr marL="685891" indent="-129796">
              <a:buFont typeface="Wingdings" pitchFamily="2" charset="2"/>
              <a:buChar char=""/>
              <a:defRPr>
                <a:latin typeface="+mn-lt"/>
              </a:defRPr>
            </a:lvl4pPr>
            <a:lvl5pPr marL="815687" indent="-129796">
              <a:buFont typeface="Wingdings" pitchFamily="2" charset="2"/>
              <a:buChar char=""/>
              <a:tabLst/>
              <a:defRPr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48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46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49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6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3886201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solidFill>
                  <a:schemeClr val="tx1">
                    <a:alpha val="99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2pPr>
            <a:lvl3pPr marL="173854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tx1">
                    <a:alpha val="99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194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390627" y="1085850"/>
            <a:ext cx="4047274" cy="3886200"/>
          </a:xfrm>
        </p:spPr>
        <p:txBody>
          <a:bodyPr>
            <a:noAutofit/>
          </a:bodyPr>
          <a:lstStyle>
            <a:lvl1pPr marL="219104" indent="-219104">
              <a:spcBef>
                <a:spcPts val="900"/>
              </a:spcBef>
              <a:buClr>
                <a:schemeClr val="tx1"/>
              </a:buClr>
              <a:buFont typeface="Wingdings" pitchFamily="2" charset="2"/>
              <a:buChar char=""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390577" indent="-171473"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  <a:lvl3pPr marL="514419" indent="-123842">
              <a:tabLst/>
              <a:defRPr sz="1500">
                <a:solidFill>
                  <a:schemeClr val="bg1">
                    <a:lumMod val="75000"/>
                    <a:lumOff val="25000"/>
                  </a:schemeClr>
                </a:solidFill>
              </a:defRPr>
            </a:lvl3pPr>
            <a:lvl4pPr marL="647786" indent="-133368"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4pPr>
            <a:lvl5pPr marL="771628" indent="-123842">
              <a:tabLst/>
              <a:defRPr>
                <a:solidFill>
                  <a:schemeClr val="bg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4709672" y="1085850"/>
            <a:ext cx="4047274" cy="3886200"/>
          </a:xfrm>
        </p:spPr>
        <p:txBody>
          <a:bodyPr>
            <a:noAutofit/>
          </a:bodyPr>
          <a:lstStyle>
            <a:lvl1pPr marL="254828" indent="-254828">
              <a:spcBef>
                <a:spcPts val="900"/>
              </a:spcBef>
              <a:buFont typeface="Wingdings" pitchFamily="2" charset="2"/>
              <a:buChar char=""/>
              <a:defRPr lang="en-US" sz="27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76314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47786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71628" indent="-257209">
              <a:defRPr lang="en-US" sz="1500" kern="1200" spc="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04996" indent="-257209">
              <a:defRPr lang="en-US" sz="1500" kern="1200" spc="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104" marR="0" lvl="0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Click to edit Master text styles</a:t>
            </a:r>
          </a:p>
          <a:p>
            <a:pPr marL="219104" marR="0" lvl="1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Second level</a:t>
            </a:r>
          </a:p>
          <a:p>
            <a:pPr marL="219104" marR="0" lvl="2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Third level</a:t>
            </a:r>
          </a:p>
          <a:p>
            <a:pPr marL="219104" marR="0" lvl="3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Fourth level</a:t>
            </a:r>
          </a:p>
          <a:p>
            <a:pPr marL="219104" marR="0" lvl="4" indent="-219104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itchFamily="2" charset="2"/>
              <a:buChar char=""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77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0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2pPr>
            <a:lvl3pPr marL="1750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3pPr>
            <a:lvl4pPr marL="342946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4pPr>
            <a:lvl5pPr marL="520373" indent="0">
              <a:buNone/>
              <a:defRPr sz="150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76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31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894932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2580732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668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607192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607192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2526076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2526076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4607192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607192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2526076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2526076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44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_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2">
                    <a:alpha val="99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568090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3568090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2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5651519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4"/>
          </p:nvPr>
        </p:nvSpPr>
        <p:spPr>
          <a:xfrm>
            <a:off x="5651519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1486973" y="1046213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6"/>
          </p:nvPr>
        </p:nvSpPr>
        <p:spPr>
          <a:xfrm>
            <a:off x="1486973" y="1732013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7"/>
          </p:nvPr>
        </p:nvSpPr>
        <p:spPr>
          <a:xfrm>
            <a:off x="3568090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6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3568090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9"/>
          </p:nvPr>
        </p:nvSpPr>
        <p:spPr>
          <a:xfrm>
            <a:off x="5651519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20"/>
          </p:nvPr>
        </p:nvSpPr>
        <p:spPr>
          <a:xfrm>
            <a:off x="5651519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19" name="Text Placeholder 8"/>
          <p:cNvSpPr>
            <a:spLocks noGrp="1"/>
          </p:cNvSpPr>
          <p:nvPr>
            <p:ph type="body" sz="quarter" idx="21"/>
          </p:nvPr>
        </p:nvSpPr>
        <p:spPr>
          <a:xfrm>
            <a:off x="1486973" y="2971230"/>
            <a:ext cx="2003058" cy="685800"/>
          </a:xfr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34295" rIns="34295" bIns="68589" numCol="1" spcCol="0" rtlCol="0" fromWordArt="0" anchor="b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800" smtClean="0">
                <a:solidFill>
                  <a:schemeClr val="tx1">
                    <a:alpha val="99000"/>
                  </a:schemeClr>
                </a:solidFill>
                <a:ea typeface="Segoe UI" pitchFamily="34" charset="0"/>
                <a:cs typeface="Segoe UI" pitchFamily="34" charset="0"/>
              </a:defRPr>
            </a:lvl1pPr>
            <a:lvl2pPr>
              <a:defRPr lang="en-US" sz="1400" smtClean="0">
                <a:solidFill>
                  <a:schemeClr val="lt1"/>
                </a:solidFill>
              </a:defRPr>
            </a:lvl2pPr>
            <a:lvl3pPr>
              <a:defRPr lang="en-US" sz="1400" smtClean="0">
                <a:solidFill>
                  <a:schemeClr val="lt1"/>
                </a:solidFill>
              </a:defRPr>
            </a:lvl3pPr>
            <a:lvl4pPr>
              <a:defRPr lang="en-US" sz="1400" smtClean="0">
                <a:solidFill>
                  <a:schemeClr val="lt1"/>
                </a:solidFill>
              </a:defRPr>
            </a:lvl4pPr>
            <a:lvl5pPr>
              <a:defRPr lang="en-US" sz="1400">
                <a:solidFill>
                  <a:schemeClr val="lt1"/>
                </a:solidFill>
              </a:defRPr>
            </a:lvl5pPr>
          </a:lstStyle>
          <a:p>
            <a:pPr marL="0" lvl="0" defTabSz="685666" fontAlgn="base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text styles</a:t>
            </a:r>
          </a:p>
        </p:txBody>
      </p:sp>
      <p:sp>
        <p:nvSpPr>
          <p:cNvPr id="20" name="Text Placeholder 8"/>
          <p:cNvSpPr>
            <a:spLocks noGrp="1"/>
          </p:cNvSpPr>
          <p:nvPr>
            <p:ph type="body" sz="quarter" idx="22"/>
          </p:nvPr>
        </p:nvSpPr>
        <p:spPr>
          <a:xfrm>
            <a:off x="1486973" y="3657030"/>
            <a:ext cx="2003058" cy="1145286"/>
          </a:xfrm>
          <a:solidFill>
            <a:srgbClr val="C7C7C7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9" tIns="68589" rIns="34295" bIns="68589" numCol="1" spcCol="0" rtlCol="0" fromWordArt="0" anchor="t" anchorCtr="0" forceAA="0" compatLnSpc="1">
            <a:prstTxWarp prst="textNoShape">
              <a:avLst/>
            </a:prstTxWarp>
            <a:normAutofit/>
          </a:bodyPr>
          <a:lstStyle>
            <a:lvl1pPr marL="0" indent="0">
              <a:buNone/>
              <a:defRPr lang="en-US" sz="1200" dirty="0" smtClean="0">
                <a:solidFill>
                  <a:srgbClr val="0072C6">
                    <a:lumMod val="50000"/>
                    <a:alpha val="99000"/>
                  </a:srgbClr>
                </a:solidFill>
              </a:defRPr>
            </a:lvl1pPr>
          </a:lstStyle>
          <a:p>
            <a:pPr marL="0" lvl="0">
              <a:spcBef>
                <a:spcPts val="900"/>
              </a:spcBef>
            </a:pPr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76218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737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hidden">
          <a:xfrm flipV="1">
            <a:off x="0" y="0"/>
            <a:ext cx="9144000" cy="866955"/>
          </a:xfrm>
          <a:prstGeom prst="rect">
            <a:avLst/>
          </a:prstGeom>
          <a:solidFill>
            <a:schemeClr val="bg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4295" tIns="34295" rIns="34295" bIns="3429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85666" fontAlgn="base">
              <a:spcBef>
                <a:spcPct val="0"/>
              </a:spcBef>
              <a:spcAft>
                <a:spcPct val="0"/>
              </a:spcAft>
            </a:pPr>
            <a:endParaRPr lang="en-US" sz="1400" dirty="0" err="1" smtClean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>
                <a:solidFill>
                  <a:schemeClr val="tx1">
                    <a:alpha val="99000"/>
                  </a:schemeClr>
                </a:solidFill>
              </a:defRPr>
            </a:lvl1pPr>
          </a:lstStyle>
          <a:p>
            <a:r>
              <a:rPr lang="en-US" dirty="0" smtClean="0"/>
              <a:t>Slide for Developer Code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8840" y="1085850"/>
            <a:ext cx="8366320" cy="3886200"/>
          </a:xfrm>
        </p:spPr>
        <p:txBody>
          <a:bodyPr/>
          <a:lstStyle>
            <a:lvl1pPr marL="0" indent="0">
              <a:buNone/>
              <a:defRPr sz="2400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1pPr>
            <a:lvl2pPr marL="254828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2pPr>
            <a:lvl3pPr marL="429873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3pPr>
            <a:lvl4pPr marL="598965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4pPr>
            <a:lvl5pPr marL="77281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itchFamily="49" charset="0"/>
                <a:cs typeface="Consolas" pitchFamily="49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759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 - Prints in GRAYSCAL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806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>
          <a:xfrm>
            <a:off x="390627" y="171450"/>
            <a:ext cx="8366320" cy="498598"/>
          </a:xfrm>
        </p:spPr>
        <p:txBody>
          <a:bodyPr/>
          <a:lstStyle>
            <a:lvl1pPr>
              <a:defRPr sz="3600" baseline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389436" y="1085849"/>
            <a:ext cx="8363938" cy="1532727"/>
          </a:xfrm>
          <a:prstGeom prst="rect">
            <a:avLst/>
          </a:prstGeom>
        </p:spPr>
        <p:txBody>
          <a:bodyPr/>
          <a:lstStyle>
            <a:lvl1pPr marL="257209" indent="-257209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471550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685891" indent="-214341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857364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028837" indent="-171473">
              <a:buClr>
                <a:srgbClr val="FFFFFF"/>
              </a:buClr>
              <a:buSzPct val="90000"/>
              <a:buFont typeface="Arial" pitchFamily="34" charset="0"/>
              <a:buChar char="•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4679157"/>
            <a:ext cx="9144001" cy="464344"/>
          </a:xfrm>
          <a:prstGeom prst="rect">
            <a:avLst/>
          </a:prstGeom>
          <a:solidFill>
            <a:srgbClr val="FFFF99"/>
          </a:solidFill>
        </p:spPr>
        <p:txBody>
          <a:bodyPr wrap="square" lIns="114311" tIns="57155" rIns="114311" bIns="57155" anchor="b" anchorCtr="0">
            <a:noAutofit/>
          </a:bodyPr>
          <a:lstStyle>
            <a:lvl1pPr algn="r">
              <a:buFont typeface="Arial" pitchFamily="34" charset="0"/>
              <a:buNone/>
              <a:defRPr sz="2700" spc="-38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11333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9436" y="1085852"/>
            <a:ext cx="8363938" cy="148194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800"/>
              </a:spcBef>
              <a:buNone/>
              <a:defRPr sz="30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2pPr>
            <a:lvl3pPr marL="173854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3pPr>
            <a:lvl4pPr marL="342946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4pPr>
            <a:lvl5pPr marL="520373" indent="0">
              <a:buNone/>
              <a:defRPr sz="150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692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799" y="171449"/>
            <a:ext cx="8363938" cy="575766"/>
          </a:xfrm>
        </p:spPr>
        <p:txBody>
          <a:bodyPr/>
          <a:lstStyle>
            <a:lvl1pPr>
              <a:defRPr>
                <a:solidFill>
                  <a:schemeClr val="tx1">
                    <a:alpha val="98824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54001" y="1263357"/>
            <a:ext cx="8363938" cy="1306511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1"/>
          </p:nvPr>
        </p:nvSpPr>
        <p:spPr>
          <a:xfrm>
            <a:off x="457320" y="4767263"/>
            <a:ext cx="2132965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>
          <a:xfrm>
            <a:off x="3123823" y="4767263"/>
            <a:ext cx="289635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r>
              <a:rPr lang="en-US" sz="1400" smtClean="0">
                <a:solidFill>
                  <a:srgbClr val="FFFFFF"/>
                </a:solidFill>
              </a:rPr>
              <a:t>NOT FOR REDISTRIBUTION</a:t>
            </a:r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3"/>
          </p:nvPr>
        </p:nvSpPr>
        <p:spPr>
          <a:xfrm>
            <a:off x="6553717" y="4767263"/>
            <a:ext cx="2132964" cy="273844"/>
          </a:xfrm>
          <a:prstGeom prst="rect">
            <a:avLst/>
          </a:prstGeom>
        </p:spPr>
        <p:txBody>
          <a:bodyPr lIns="68589" tIns="34295" rIns="68589" bIns="34295"/>
          <a:lstStyle/>
          <a:p>
            <a:pPr defTabSz="685864"/>
            <a:fld id="{21E93C5E-8C73-40BE-A170-FB184A3270C1}" type="slidenum">
              <a:rPr lang="en-US" sz="1400" smtClean="0">
                <a:solidFill>
                  <a:srgbClr val="FFFFFF"/>
                </a:solidFill>
              </a:rPr>
              <a:pPr defTabSz="685864"/>
              <a:t>‹#›</a:t>
            </a:fld>
            <a:endParaRPr lang="en-US" sz="1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30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latin typeface="+mn-lt"/>
              </a:defRPr>
            </a:lvl2pPr>
            <a:lvl3pPr marL="175022" indent="0">
              <a:buNone/>
              <a:defRPr sz="1500">
                <a:latin typeface="+mn-lt"/>
              </a:defRPr>
            </a:lvl3pPr>
            <a:lvl4pPr marL="342900" indent="0">
              <a:buNone/>
              <a:defRPr sz="1500">
                <a:latin typeface="+mn-lt"/>
              </a:defRPr>
            </a:lvl4pPr>
            <a:lvl5pPr marL="520304" indent="0">
              <a:buNone/>
              <a:defRPr sz="15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3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75022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4528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515541" marR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77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0965383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/>
          </p:nvPr>
        </p:nvSpPr>
        <p:spPr>
          <a:xfrm>
            <a:off x="390627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sz="300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  <a:lvl2pPr marL="0" indent="0">
              <a:buNone/>
              <a:defRPr sz="1500">
                <a:latin typeface="+mn-lt"/>
              </a:defRPr>
            </a:lvl2pPr>
            <a:lvl3pPr marL="175046" indent="0">
              <a:buNone/>
              <a:defRPr sz="1500">
                <a:latin typeface="+mn-lt"/>
              </a:defRPr>
            </a:lvl3pPr>
            <a:lvl4pPr marL="342946" indent="0">
              <a:buNone/>
              <a:defRPr sz="1500">
                <a:latin typeface="+mn-lt"/>
              </a:defRPr>
            </a:lvl4pPr>
            <a:lvl5pPr marL="520373" indent="0">
              <a:buNone/>
              <a:defRPr sz="1500">
                <a:latin typeface="+mn-lt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/>
          </p:nvPr>
        </p:nvSpPr>
        <p:spPr>
          <a:xfrm>
            <a:off x="4709672" y="1085850"/>
            <a:ext cx="4047274" cy="3886200"/>
          </a:xfrm>
        </p:spPr>
        <p:txBody>
          <a:bodyPr/>
          <a:lstStyle>
            <a:lvl1pPr marL="0" indent="0">
              <a:spcBef>
                <a:spcPts val="900"/>
              </a:spcBef>
              <a:buNone/>
              <a:defRPr lang="en-US" sz="3000" kern="1200" spc="-53" baseline="0" dirty="0" smtClean="0">
                <a:gradFill>
                  <a:gsLst>
                    <a:gs pos="1000">
                      <a:schemeClr val="tx1"/>
                    </a:gs>
                    <a:gs pos="98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2382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175046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345327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 smtClean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515610" marR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lang="en-US" sz="1500" kern="1200" spc="-53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0" marR="0" lvl="0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Click to edit Master text styles</a:t>
            </a:r>
          </a:p>
          <a:p>
            <a:pPr marL="0" marR="0" lvl="1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Second level</a:t>
            </a:r>
          </a:p>
          <a:p>
            <a:pPr marL="0" marR="0" lvl="2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Third level</a:t>
            </a:r>
          </a:p>
          <a:p>
            <a:pPr marL="0" marR="0" lvl="3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Fourth level</a:t>
            </a:r>
          </a:p>
          <a:p>
            <a:pPr marL="0" marR="0" lvl="4" indent="0" algn="l" defTabSz="685864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874787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31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742381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39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slideLayout" Target="../slideLayouts/slideLayout60.xml"/><Relationship Id="rId3" Type="http://schemas.openxmlformats.org/officeDocument/2006/relationships/slideLayout" Target="../slideLayouts/slideLayout45.xml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theme" Target="../theme/theme4.xml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52.xml"/><Relationship Id="rId19" Type="http://schemas.openxmlformats.org/officeDocument/2006/relationships/slideLayout" Target="../slideLayouts/slideLayout61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025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accent1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tx1"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2089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704" r:id="rId8"/>
    <p:sldLayoutId id="2147483705" r:id="rId9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1338" y="0"/>
            <a:ext cx="9155339" cy="5143500"/>
            <a:chOff x="-11340" y="0"/>
            <a:chExt cx="9155340" cy="6858000"/>
          </a:xfrm>
        </p:grpSpPr>
        <p:sp>
          <p:nvSpPr>
            <p:cNvPr id="13" name="Rectangle 12"/>
            <p:cNvSpPr/>
            <p:nvPr userDrawn="1"/>
          </p:nvSpPr>
          <p:spPr>
            <a:xfrm>
              <a:off x="0" y="0"/>
              <a:ext cx="9144000" cy="68580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63000">
                  <a:schemeClr val="bg1">
                    <a:alpha val="0"/>
                  </a:schemeClr>
                </a:gs>
                <a:gs pos="82000">
                  <a:schemeClr val="bg1">
                    <a:lumMod val="95000"/>
                    <a:alpha val="50000"/>
                  </a:schemeClr>
                </a:gs>
                <a:gs pos="100000">
                  <a:srgbClr val="E2E2E2">
                    <a:alpha val="5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9" name="Group 8"/>
            <p:cNvGrpSpPr/>
            <p:nvPr userDrawn="1"/>
          </p:nvGrpSpPr>
          <p:grpSpPr>
            <a:xfrm>
              <a:off x="-11340" y="0"/>
              <a:ext cx="9155340" cy="6858000"/>
              <a:chOff x="-11340" y="0"/>
              <a:chExt cx="9155340" cy="6858000"/>
            </a:xfrm>
          </p:grpSpPr>
          <p:sp>
            <p:nvSpPr>
              <p:cNvPr id="7" name="Rectangle 6"/>
              <p:cNvSpPr/>
              <p:nvPr userDrawn="1"/>
            </p:nvSpPr>
            <p:spPr>
              <a:xfrm>
                <a:off x="-11340" y="0"/>
                <a:ext cx="9144001" cy="68580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63000">
                    <a:schemeClr val="bg1">
                      <a:alpha val="0"/>
                    </a:schemeClr>
                  </a:gs>
                  <a:gs pos="82000">
                    <a:schemeClr val="bg1">
                      <a:lumMod val="95000"/>
                      <a:alpha val="50000"/>
                    </a:schemeClr>
                  </a:gs>
                  <a:gs pos="100000">
                    <a:srgbClr val="E2E2E2">
                      <a:alpha val="50000"/>
                    </a:srgbClr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Rectangle 7"/>
              <p:cNvSpPr/>
              <p:nvPr userDrawn="1"/>
            </p:nvSpPr>
            <p:spPr>
              <a:xfrm>
                <a:off x="0" y="3581400"/>
                <a:ext cx="9144000" cy="3276600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1495" y="186928"/>
            <a:ext cx="8274921" cy="857250"/>
          </a:xfrm>
          <a:prstGeom prst="rect">
            <a:avLst/>
          </a:prstGeom>
        </p:spPr>
        <p:txBody>
          <a:bodyPr vert="horz" lIns="0" tIns="34335" rIns="68672" bIns="34335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730" y="1353743"/>
            <a:ext cx="7179371" cy="3103959"/>
          </a:xfrm>
          <a:prstGeom prst="rect">
            <a:avLst/>
          </a:prstGeom>
        </p:spPr>
        <p:txBody>
          <a:bodyPr vert="horz" lIns="0" tIns="34335" rIns="68672" bIns="34335" rtlCol="0"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7" name="Picture 2" descr="\\windesign\secure\_Projects\BrandUX\_Windows_8\Internal Identity\ppt templates\wind8ws_large_final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9713" y="4704588"/>
            <a:ext cx="1210913" cy="400050"/>
          </a:xfrm>
          <a:prstGeom prst="rect">
            <a:avLst/>
          </a:prstGeom>
          <a:extLst/>
        </p:spPr>
      </p:pic>
      <p:sp>
        <p:nvSpPr>
          <p:cNvPr id="21" name="Footer Placeholder 14"/>
          <p:cNvSpPr>
            <a:spLocks noGrp="1"/>
          </p:cNvSpPr>
          <p:nvPr>
            <p:ph type="ftr" sz="quarter" idx="3"/>
          </p:nvPr>
        </p:nvSpPr>
        <p:spPr>
          <a:xfrm>
            <a:off x="460730" y="4846242"/>
            <a:ext cx="1360679" cy="96431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ct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460721" y="4743450"/>
            <a:ext cx="387316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r">
              <a:defRPr sz="600" baseline="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125F6646-975B-4C74-80DD-EF324C50A5E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3" name="Date Placeholder 3"/>
          <p:cNvSpPr>
            <a:spLocks noGrp="1"/>
          </p:cNvSpPr>
          <p:nvPr>
            <p:ph type="dt" sz="half" idx="2"/>
          </p:nvPr>
        </p:nvSpPr>
        <p:spPr>
          <a:xfrm>
            <a:off x="905338" y="4743450"/>
            <a:ext cx="916071" cy="114300"/>
          </a:xfrm>
          <a:prstGeom prst="rect">
            <a:avLst/>
          </a:prstGeom>
        </p:spPr>
        <p:txBody>
          <a:bodyPr vert="horz" lIns="0" tIns="34335" rIns="68672" bIns="34335" rtlCol="0" anchor="ctr" anchorCtr="0"/>
          <a:lstStyle>
            <a:lvl1pPr algn="l">
              <a:defRPr sz="600">
                <a:solidFill>
                  <a:srgbClr val="808285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fld id="{939A9784-E11C-4866-94B9-8D8EADD0446E}" type="datetimeFigureOut">
              <a:rPr lang="en-US" smtClean="0"/>
              <a:pPr/>
              <a:t>5/24/2013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125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3" r:id="rId5"/>
    <p:sldLayoutId id="2147483714" r:id="rId6"/>
  </p:sldLayoutIdLst>
  <p:timing>
    <p:tnLst>
      <p:par>
        <p:cTn id="1" dur="indefinite" restart="never" nodeType="tmRoot"/>
      </p:par>
    </p:tnLst>
  </p:timing>
  <p:txStyles>
    <p:titleStyle>
      <a:lvl1pPr algn="l" defTabSz="686713" rtl="0" eaLnBrk="1" latinLnBrk="0" hangingPunct="1">
        <a:lnSpc>
          <a:spcPts val="3605"/>
        </a:lnSpc>
        <a:spcBef>
          <a:spcPct val="0"/>
        </a:spcBef>
        <a:buNone/>
        <a:defRPr sz="3600" kern="1200" spc="-150" baseline="0">
          <a:solidFill>
            <a:srgbClr val="00B9F2"/>
          </a:solidFill>
          <a:latin typeface="Segoe UI Light" pitchFamily="34" charset="0"/>
          <a:ea typeface="+mj-ea"/>
          <a:cs typeface="+mj-cs"/>
        </a:defRPr>
      </a:lvl1pPr>
    </p:titleStyle>
    <p:bodyStyle>
      <a:lvl1pPr marL="257517" indent="-257517" algn="l" defTabSz="686713" rtl="0" eaLnBrk="1" latinLnBrk="0" hangingPunct="1">
        <a:lnSpc>
          <a:spcPct val="85000"/>
        </a:lnSpc>
        <a:spcBef>
          <a:spcPts val="1803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8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557955" indent="-214598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SzPct val="100000"/>
        <a:buFont typeface="Wingdings" pitchFamily="2" charset="2"/>
        <a:buChar char="§"/>
        <a:defRPr sz="15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8391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01747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5104" indent="-171677" algn="l" defTabSz="686713" rtl="0" eaLnBrk="1" latinLnBrk="0" hangingPunct="1">
        <a:lnSpc>
          <a:spcPct val="85000"/>
        </a:lnSpc>
        <a:spcBef>
          <a:spcPts val="451"/>
        </a:spcBef>
        <a:spcAft>
          <a:spcPts val="0"/>
        </a:spcAft>
        <a:buClr>
          <a:srgbClr val="00B0F0"/>
        </a:buClr>
        <a:buFont typeface="Wingdings" pitchFamily="2" charset="2"/>
        <a:buChar char="§"/>
        <a:defRPr sz="1400" kern="1200" spc="-53" baseline="0">
          <a:solidFill>
            <a:srgbClr val="666666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1888460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1816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5173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8529" indent="-171677" algn="l" defTabSz="686713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3356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6713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069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3425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6782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60138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3494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6850" algn="l" defTabSz="686713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90627" y="1085850"/>
            <a:ext cx="8366320" cy="3886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4670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685864" rtl="0" eaLnBrk="1" latinLnBrk="0" hangingPunct="1">
        <a:lnSpc>
          <a:spcPct val="90000"/>
        </a:lnSpc>
        <a:spcBef>
          <a:spcPct val="0"/>
        </a:spcBef>
        <a:buNone/>
        <a:defRPr lang="en-US" sz="4100" b="0" kern="1200" cap="none" spc="-75" baseline="0" dirty="0" smtClean="0">
          <a:ln w="3175">
            <a:noFill/>
          </a:ln>
          <a:solidFill>
            <a:schemeClr val="bg2">
              <a:alpha val="99000"/>
            </a:schemeClr>
          </a:solidFill>
          <a:effectLst/>
          <a:latin typeface="+mj-lt"/>
          <a:ea typeface="+mn-ea"/>
          <a:cs typeface="Arial" charset="0"/>
        </a:defRPr>
      </a:lvl1pPr>
    </p:titleStyle>
    <p:bodyStyle>
      <a:lvl1pPr marL="254828" marR="0" indent="-254828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700" kern="1200" spc="-53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1pPr>
      <a:lvl2pPr marL="429873" marR="0" indent="-175046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2pPr>
      <a:lvl3pPr marL="598965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598965" algn="l"/>
        </a:tabLst>
        <a:defRPr sz="18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3pPr>
      <a:lvl4pPr marL="772819" marR="0" indent="-173854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/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4pPr>
      <a:lvl5pPr marL="941910" marR="0" indent="-169091" algn="l" defTabSz="685864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Wingdings" pitchFamily="2" charset="2"/>
        <a:buChar char=""/>
        <a:tabLst>
          <a:tab pos="941910" algn="l"/>
        </a:tabLst>
        <a:defRPr sz="1500" kern="1200" spc="0" baseline="0">
          <a:solidFill>
            <a:schemeClr val="bg1">
              <a:lumMod val="75000"/>
              <a:lumOff val="25000"/>
              <a:alpha val="99000"/>
            </a:schemeClr>
          </a:solidFill>
          <a:latin typeface="+mn-lt"/>
          <a:ea typeface="+mn-ea"/>
          <a:cs typeface="+mn-cs"/>
        </a:defRPr>
      </a:lvl5pPr>
      <a:lvl6pPr marL="1886126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9058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990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922" indent="-171466" algn="l" defTabSz="685864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3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6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9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28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660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92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524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456" algn="l" defTabSz="68586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7.wmf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6.wmf"/><Relationship Id="rId4" Type="http://schemas.openxmlformats.org/officeDocument/2006/relationships/image" Target="../media/image23.wmf"/><Relationship Id="rId9" Type="http://schemas.openxmlformats.org/officeDocument/2006/relationships/oleObject" Target="../embeddings/oleObject4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5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2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34.png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5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image" Target="../media/image49.png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6.jpeg"/><Relationship Id="rId4" Type="http://schemas.openxmlformats.org/officeDocument/2006/relationships/image" Target="../media/image15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212" y="945059"/>
            <a:ext cx="7680340" cy="1384995"/>
          </a:xfrm>
        </p:spPr>
        <p:txBody>
          <a:bodyPr/>
          <a:lstStyle/>
          <a:p>
            <a:r>
              <a:rPr lang="en-US" dirty="0" smtClean="0"/>
              <a:t>Mobile Development with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Lwin Maung</a:t>
            </a:r>
            <a:br>
              <a:rPr lang="en-US" dirty="0" smtClean="0"/>
            </a:br>
            <a:r>
              <a:rPr lang="en-US" dirty="0" smtClean="0"/>
              <a:t>Accolade Systems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48200" y="1726109"/>
            <a:ext cx="2588337" cy="7694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5000" dirty="0">
                <a:latin typeface="+mj-lt"/>
              </a:rPr>
              <a:t>Web Tech</a:t>
            </a:r>
            <a:endParaRPr lang="en-US" sz="50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28084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001589" y="3058478"/>
            <a:ext cx="6751785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Number of US Mobile phone subscriptions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9436" y="4400550"/>
            <a:ext cx="14250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August 2012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4344" y="1581150"/>
            <a:ext cx="6508193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600" dirty="0" smtClean="0">
                <a:solidFill>
                  <a:schemeClr val="bg1"/>
                </a:solidFill>
              </a:rPr>
              <a:t>331,000,000</a:t>
            </a:r>
            <a:endParaRPr lang="en-US" sz="9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3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1581150"/>
            <a:ext cx="743953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9600" dirty="0" smtClean="0">
                <a:solidFill>
                  <a:schemeClr val="bg1"/>
                </a:solidFill>
              </a:rPr>
              <a:t>5,980,000,000</a:t>
            </a:r>
            <a:endParaRPr lang="en-US" sz="96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19635" y="3058478"/>
            <a:ext cx="73337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2800" dirty="0" smtClean="0">
                <a:solidFill>
                  <a:schemeClr val="bg1"/>
                </a:solidFill>
              </a:rPr>
              <a:t>Number of Global Mobile phone subscriptions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9436" y="4400550"/>
            <a:ext cx="14250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August 2012</a:t>
            </a:r>
            <a:endParaRPr lang="en-US" sz="20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7650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8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0" y="4324350"/>
            <a:ext cx="9144000" cy="8191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476750"/>
            <a:ext cx="9144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1064 texts per month</a:t>
            </a:r>
            <a:endParaRPr lang="en-US" sz="3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33855" y="4507527"/>
            <a:ext cx="1510145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+mj-lt"/>
              </a:rPr>
              <a:t>35/Day</a:t>
            </a:r>
            <a:endParaRPr lang="en-US" sz="3200" dirty="0" smtClean="0">
              <a:solidFill>
                <a:srgbClr val="FFFF0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2037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0" y="4324350"/>
            <a:ext cx="9144000" cy="81915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476750"/>
            <a:ext cx="91440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3600" dirty="0" smtClean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+mj-lt"/>
              </a:rPr>
              <a:t>4050 texts per month</a:t>
            </a:r>
            <a:endParaRPr lang="en-US" sz="3600" dirty="0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81618" y="4462900"/>
            <a:ext cx="2145946" cy="567848"/>
          </a:xfrm>
          <a:prstGeom prst="rect">
            <a:avLst/>
          </a:prstGeom>
        </p:spPr>
        <p:txBody>
          <a:bodyPr/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bg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   </a:t>
            </a: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13-19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4174"/>
            <a:ext cx="819150" cy="81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715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Phones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001784"/>
              </p:ext>
            </p:extLst>
          </p:nvPr>
        </p:nvGraphicFramePr>
        <p:xfrm>
          <a:off x="1951862" y="1816974"/>
          <a:ext cx="1489410" cy="293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1" name="Image" r:id="rId3" imgW="2463480" imgH="4863240" progId="Photoshop.Image.13">
                  <p:embed/>
                </p:oleObj>
              </mc:Choice>
              <mc:Fallback>
                <p:oleObj name="Image" r:id="rId3" imgW="2463480" imgH="48632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51862" y="1816974"/>
                        <a:ext cx="1489410" cy="293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4347445"/>
              </p:ext>
            </p:extLst>
          </p:nvPr>
        </p:nvGraphicFramePr>
        <p:xfrm>
          <a:off x="218493" y="1816974"/>
          <a:ext cx="1538991" cy="29394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Image" r:id="rId5" imgW="2539440" imgH="4850640" progId="Photoshop.Image.13">
                  <p:embed/>
                </p:oleObj>
              </mc:Choice>
              <mc:Fallback>
                <p:oleObj name="Image" r:id="rId5" imgW="2539440" imgH="48506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8493" y="1816974"/>
                        <a:ext cx="1538991" cy="29394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2754081"/>
              </p:ext>
            </p:extLst>
          </p:nvPr>
        </p:nvGraphicFramePr>
        <p:xfrm>
          <a:off x="3635650" y="1787234"/>
          <a:ext cx="1651136" cy="2949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3" name="Image" r:id="rId7" imgW="2742840" imgH="4901400" progId="Photoshop.Image.13">
                  <p:embed/>
                </p:oleObj>
              </mc:Choice>
              <mc:Fallback>
                <p:oleObj name="Image" r:id="rId7" imgW="2742840" imgH="49014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5650" y="1787234"/>
                        <a:ext cx="1651136" cy="2949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490824"/>
              </p:ext>
            </p:extLst>
          </p:nvPr>
        </p:nvGraphicFramePr>
        <p:xfrm>
          <a:off x="5390711" y="1816974"/>
          <a:ext cx="1524439" cy="2919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Image" r:id="rId9" imgW="2552040" imgH="4888800" progId="Photoshop.Image.13">
                  <p:embed/>
                </p:oleObj>
              </mc:Choice>
              <mc:Fallback>
                <p:oleObj name="Image" r:id="rId9" imgW="2552040" imgH="488880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390711" y="1816974"/>
                        <a:ext cx="1524439" cy="291994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8718978"/>
              </p:ext>
            </p:extLst>
          </p:nvPr>
        </p:nvGraphicFramePr>
        <p:xfrm>
          <a:off x="7164952" y="1884385"/>
          <a:ext cx="1493273" cy="28525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5" name="Image" r:id="rId11" imgW="1980720" imgH="3783960" progId="Photoshop.Image.13">
                  <p:embed/>
                </p:oleObj>
              </mc:Choice>
              <mc:Fallback>
                <p:oleObj name="Image" r:id="rId11" imgW="1980720" imgH="3783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64952" y="1884385"/>
                        <a:ext cx="1493273" cy="28525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855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tablets?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08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4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999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cdn.thenextweb.com/wp-content/blogs.dir/1/files/2012/12/Boston_Globe_responsive_website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857250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+ Mobile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45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HTML5 Story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3364816"/>
              </p:ext>
            </p:extLst>
          </p:nvPr>
        </p:nvGraphicFramePr>
        <p:xfrm>
          <a:off x="609600" y="1885950"/>
          <a:ext cx="1399346" cy="163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Image" r:id="rId3" imgW="3580920" imgH="4177440" progId="Photoshop.Image.13">
                  <p:embed/>
                </p:oleObj>
              </mc:Choice>
              <mc:Fallback>
                <p:oleObj name="Image" r:id="rId3" imgW="3580920" imgH="417744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9600" y="1885950"/>
                        <a:ext cx="1399346" cy="16319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861985"/>
              </p:ext>
            </p:extLst>
          </p:nvPr>
        </p:nvGraphicFramePr>
        <p:xfrm>
          <a:off x="2008946" y="2190750"/>
          <a:ext cx="2493188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9" name="Image" r:id="rId5" imgW="6285600" imgH="3072960" progId="Photoshop.Image.13">
                  <p:embed/>
                </p:oleObj>
              </mc:Choice>
              <mc:Fallback>
                <p:oleObj name="Image" r:id="rId5" imgW="6285600" imgH="3072960" progId="Photoshop.Image.1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008946" y="2190750"/>
                        <a:ext cx="2493188" cy="1219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53000" y="1470818"/>
            <a:ext cx="3541932" cy="24622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cap="all" dirty="0" smtClean="0">
                <a:solidFill>
                  <a:schemeClr val="bg1"/>
                </a:solidFill>
                <a:latin typeface="+mj-lt"/>
              </a:rPr>
              <a:t>SEMANTICS</a:t>
            </a:r>
            <a:endParaRPr lang="en-US" sz="2000" cap="all" dirty="0">
              <a:solidFill>
                <a:schemeClr val="bg1"/>
              </a:solidFill>
              <a:latin typeface="+mj-lt"/>
            </a:endParaRP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OFFLINE &amp; STORAGE</a:t>
            </a: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DEVICE ACCESS</a:t>
            </a: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CONNECTIVITY</a:t>
            </a: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MULTIMEDIA</a:t>
            </a: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3D, GRAPHICS &amp; EFFECTS</a:t>
            </a:r>
          </a:p>
          <a:p>
            <a:r>
              <a:rPr lang="en-US" sz="2000" cap="all" dirty="0">
                <a:solidFill>
                  <a:schemeClr val="bg1"/>
                </a:solidFill>
                <a:latin typeface="+mj-lt"/>
              </a:rPr>
              <a:t>PERFORMANCE &amp; INTEGRATION</a:t>
            </a:r>
          </a:p>
          <a:p>
            <a:r>
              <a:rPr lang="en-US" sz="2000" cap="all" dirty="0" smtClean="0">
                <a:solidFill>
                  <a:schemeClr val="bg1"/>
                </a:solidFill>
                <a:latin typeface="+mj-lt"/>
              </a:rPr>
              <a:t>CSS3</a:t>
            </a:r>
            <a:endParaRPr lang="en-US" sz="2000" cap="all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542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Lwin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76600" y="971550"/>
            <a:ext cx="5480346" cy="3615310"/>
          </a:xfrm>
        </p:spPr>
        <p:txBody>
          <a:bodyPr/>
          <a:lstStyle/>
          <a:p>
            <a:r>
              <a:rPr lang="en-US" dirty="0" smtClean="0"/>
              <a:t>Developer</a:t>
            </a:r>
          </a:p>
          <a:p>
            <a:r>
              <a:rPr lang="en-US" dirty="0" smtClean="0"/>
              <a:t>Trainer</a:t>
            </a:r>
          </a:p>
          <a:p>
            <a:r>
              <a:rPr lang="en-US" dirty="0" smtClean="0"/>
              <a:t>Co-author of "Developing ASP.NET MVC 4 Web Applications"</a:t>
            </a:r>
          </a:p>
          <a:p>
            <a:r>
              <a:rPr lang="en-US" dirty="0" smtClean="0"/>
              <a:t>Author in Process (</a:t>
            </a:r>
            <a:r>
              <a:rPr lang="en-US" dirty="0" err="1" smtClean="0"/>
              <a:t>Pluralsight</a:t>
            </a:r>
            <a:r>
              <a:rPr lang="en-US" dirty="0" smtClean="0"/>
              <a:t>)</a:t>
            </a:r>
            <a:r>
              <a:rPr lang="en-US" dirty="0"/>
              <a:t> </a:t>
            </a:r>
            <a:endParaRPr lang="en-US" dirty="0" smtClean="0"/>
          </a:p>
          <a:p>
            <a:r>
              <a:rPr lang="en-US" dirty="0" smtClean="0"/>
              <a:t>Speaker </a:t>
            </a:r>
            <a:r>
              <a:rPr lang="en-US" dirty="0"/>
              <a:t>/ Community Leader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36" y="971550"/>
            <a:ext cx="2582364" cy="3615310"/>
          </a:xfrm>
          <a:prstGeom prst="rect">
            <a:avLst/>
          </a:prstGeom>
          <a:ln>
            <a:solidFill>
              <a:schemeClr val="bg2"/>
            </a:solidFill>
          </a:ln>
        </p:spPr>
      </p:pic>
      <p:sp>
        <p:nvSpPr>
          <p:cNvPr id="6" name="Rectangle 5"/>
          <p:cNvSpPr/>
          <p:nvPr/>
        </p:nvSpPr>
        <p:spPr bwMode="auto">
          <a:xfrm>
            <a:off x="389436" y="895350"/>
            <a:ext cx="2582364" cy="3691510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57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pic>
        <p:nvPicPr>
          <p:cNvPr id="5124" name="Picture 4" descr="http://www.cubiccodes.com/wp-content/uploads/2012/10/phonega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30384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352550"/>
            <a:ext cx="1371600" cy="1371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352550"/>
            <a:ext cx="1371600" cy="137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1352550"/>
            <a:ext cx="1371600" cy="1371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037" y="2724150"/>
            <a:ext cx="1371600" cy="1371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22477" y="3107648"/>
            <a:ext cx="98995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4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Andy" panose="03080602030302030203" pitchFamily="66" charset="0"/>
              </a:rPr>
              <a:t>bada</a:t>
            </a:r>
            <a:endParaRPr lang="en-US" sz="4400" dirty="0" smtClean="0">
              <a:solidFill>
                <a:schemeClr val="bg1">
                  <a:lumMod val="65000"/>
                  <a:lumOff val="35000"/>
                </a:schemeClr>
              </a:solidFill>
              <a:latin typeface="Andy" panose="03080602030302030203" pitchFamily="66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1268" y="3194506"/>
            <a:ext cx="111876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 smtClean="0">
                <a:solidFill>
                  <a:schemeClr val="bg1">
                    <a:lumMod val="65000"/>
                    <a:lumOff val="35000"/>
                  </a:schemeClr>
                </a:solidFill>
              </a:rPr>
              <a:t>web</a:t>
            </a:r>
            <a:r>
              <a:rPr lang="en-US" sz="2800" dirty="0" err="1" smtClean="0">
                <a:solidFill>
                  <a:schemeClr val="bg1">
                    <a:lumMod val="65000"/>
                    <a:lumOff val="35000"/>
                  </a:schemeClr>
                </a:solidFill>
                <a:latin typeface="+mj-lt"/>
              </a:rPr>
              <a:t>OS</a:t>
            </a:r>
            <a:endParaRPr lang="en-US" sz="2800" dirty="0" smtClean="0">
              <a:solidFill>
                <a:schemeClr val="bg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495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Apps</a:t>
            </a:r>
            <a:endParaRPr lang="en-US" dirty="0"/>
          </a:p>
        </p:txBody>
      </p:sp>
      <p:pic>
        <p:nvPicPr>
          <p:cNvPr id="5126" name="Picture 6" descr="https://encrypted-tbn2.gstatic.com/images?q=tbn:ANd9GcQsVSgaDB_RCiPgmfAvjTBwKMr63ACAbnqiJFhVOAV7R5MR635p7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504950"/>
            <a:ext cx="1828800" cy="44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encrypted-tbn2.gstatic.com/images?q=tbn:ANd9GcS6mer_vJbvWNS27JuOEYf9Apqw6phqb8pOo4dcxikWXgp67rl1Z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0031" y="2172325"/>
            <a:ext cx="2568237" cy="1135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tps://encrypted-tbn1.gstatic.com/images?q=tbn:ANd9GcTH9bBOLqnvJ9PXP6Ux6U-FpEWVkv0_6fmOw460aXW2Vh-aPS9V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700" y="3442898"/>
            <a:ext cx="1866900" cy="61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ubiccodes.com/wp-content/uploads/2012/10/phoneg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00150"/>
            <a:ext cx="3038475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005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Wild West…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188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975548" y="880880"/>
            <a:ext cx="1600200" cy="3192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Strong Type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709929" y="880880"/>
            <a:ext cx="1618419" cy="3192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Weak Type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971800" y="1352550"/>
            <a:ext cx="1603948" cy="1603948"/>
          </a:xfrm>
          <a:prstGeom prst="rect">
            <a:avLst/>
          </a:prstGeom>
          <a:solidFill>
            <a:srgbClr val="92D050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 rot="16200000">
            <a:off x="1876009" y="1994889"/>
            <a:ext cx="1603948" cy="3192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Strong Ref.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4709929" y="1352550"/>
            <a:ext cx="1618419" cy="161841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2971800" y="3103589"/>
            <a:ext cx="1603948" cy="160394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 rot="16200000">
            <a:off x="1876009" y="3751675"/>
            <a:ext cx="160394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+mj-lt"/>
              </a:rPr>
              <a:t>Weak Ref.</a:t>
            </a:r>
            <a:endParaRPr lang="en-US" sz="20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4709929" y="3103589"/>
            <a:ext cx="1618419" cy="1618419"/>
          </a:xfrm>
          <a:prstGeom prst="rect">
            <a:avLst/>
          </a:prstGeom>
          <a:solidFill>
            <a:srgbClr val="C00000"/>
          </a:solidFill>
          <a:ln>
            <a:solidFill>
              <a:schemeClr val="bg2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1508192"/>
            <a:ext cx="1145250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C#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Java</a:t>
            </a:r>
            <a:br>
              <a:rPr lang="en-US" sz="2800" dirty="0" smtClean="0">
                <a:solidFill>
                  <a:schemeClr val="bg1"/>
                </a:solidFill>
                <a:latin typeface="+mj-lt"/>
              </a:rPr>
            </a:br>
            <a:r>
              <a:rPr lang="en-US" sz="2800" dirty="0" smtClean="0">
                <a:solidFill>
                  <a:schemeClr val="bg1"/>
                </a:solidFill>
                <a:latin typeface="+mj-lt"/>
              </a:rPr>
              <a:t>VB.NET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200400" y="3474676"/>
            <a:ext cx="1240724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C / C++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CB6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53000" y="1723636"/>
            <a:ext cx="1053173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Python</a:t>
            </a:r>
          </a:p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Ruby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953000" y="3697354"/>
            <a:ext cx="29495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+mj-lt"/>
              </a:rPr>
              <a:t>JS</a:t>
            </a:r>
            <a:endParaRPr lang="en-US" sz="2800" dirty="0" smtClean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8793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39708" y="7392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5/25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39708" y="1310370"/>
            <a:ext cx="1667964" cy="745091"/>
          </a:xfrm>
        </p:spPr>
        <p:txBody>
          <a:bodyPr>
            <a:normAutofit fontScale="92500"/>
          </a:bodyPr>
          <a:lstStyle/>
          <a:p>
            <a:pPr algn="ctr"/>
            <a:r>
              <a:rPr lang="en-US" dirty="0" smtClean="0"/>
              <a:t>INTRO</a:t>
            </a:r>
          </a:p>
          <a:p>
            <a:pPr algn="ctr"/>
            <a:r>
              <a:rPr lang="en-US" dirty="0" smtClean="0"/>
              <a:t>DESIGN / CRAFTMANSHIP</a:t>
            </a:r>
          </a:p>
          <a:p>
            <a:pPr algn="ctr"/>
            <a:r>
              <a:rPr lang="en-US" dirty="0" smtClean="0"/>
              <a:t>SETUP</a:t>
            </a:r>
            <a:endParaRPr lang="en-US" dirty="0"/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60072" y="7392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6/1</a:t>
            </a:r>
            <a:endParaRPr lang="en-US" dirty="0"/>
          </a:p>
        </p:txBody>
      </p:sp>
      <p:sp>
        <p:nvSpPr>
          <p:cNvPr id="16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60072" y="13103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HTML / CSS</a:t>
            </a:r>
            <a:endParaRPr lang="en-US" dirty="0"/>
          </a:p>
        </p:txBody>
      </p:sp>
      <p:sp>
        <p:nvSpPr>
          <p:cNvPr id="1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80436" y="7392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6/8</a:t>
            </a:r>
            <a:endParaRPr lang="en-US" dirty="0"/>
          </a:p>
        </p:txBody>
      </p:sp>
      <p:sp>
        <p:nvSpPr>
          <p:cNvPr id="1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80436" y="13103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JAVASCRIPT</a:t>
            </a:r>
          </a:p>
          <a:p>
            <a:pPr algn="ctr"/>
            <a:r>
              <a:rPr lang="en-US" dirty="0" smtClean="0"/>
              <a:t>JQUERY</a:t>
            </a:r>
            <a:endParaRPr lang="en-US" dirty="0"/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400800" y="7392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6/15</a:t>
            </a:r>
            <a:endParaRPr lang="en-US"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00800" y="13103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INTRO TO PHONEGAP</a:t>
            </a:r>
          </a:p>
          <a:p>
            <a:pPr algn="ctr"/>
            <a:r>
              <a:rPr lang="en-US" dirty="0" smtClean="0"/>
              <a:t>INTRO TO KENDO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39708" y="21870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6/22</a:t>
            </a:r>
            <a:endParaRPr lang="en-US" dirty="0"/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39708" y="27581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CONNECTIONS</a:t>
            </a:r>
          </a:p>
          <a:p>
            <a:pPr algn="ctr"/>
            <a:r>
              <a:rPr lang="en-US" dirty="0" smtClean="0"/>
              <a:t>STORAGE</a:t>
            </a:r>
            <a:endParaRPr lang="en-US" dirty="0"/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60072" y="21870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6/29</a:t>
            </a:r>
            <a:endParaRPr lang="en-US" dirty="0"/>
          </a:p>
        </p:txBody>
      </p:sp>
      <p:sp>
        <p:nvSpPr>
          <p:cNvPr id="26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60072" y="27581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FILES</a:t>
            </a:r>
          </a:p>
          <a:p>
            <a:pPr algn="ctr"/>
            <a:r>
              <a:rPr lang="en-US" dirty="0" smtClean="0"/>
              <a:t>MEDIA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80436" y="21870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7/6</a:t>
            </a:r>
            <a:endParaRPr lang="en-US" dirty="0"/>
          </a:p>
        </p:txBody>
      </p:sp>
      <p:sp>
        <p:nvSpPr>
          <p:cNvPr id="2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80436" y="27581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CAMERA</a:t>
            </a:r>
          </a:p>
          <a:p>
            <a:pPr algn="ctr"/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29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400800" y="21870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7/13</a:t>
            </a:r>
            <a:endParaRPr lang="en-US" dirty="0"/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00800" y="27581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CONTACTS</a:t>
            </a:r>
            <a:endParaRPr lang="en-US" dirty="0"/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939708" y="36348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7/20</a:t>
            </a:r>
            <a:endParaRPr lang="en-US" dirty="0"/>
          </a:p>
        </p:txBody>
      </p:sp>
      <p:sp>
        <p:nvSpPr>
          <p:cNvPr id="32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939708" y="42059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GEOLOCATION</a:t>
            </a:r>
          </a:p>
          <a:p>
            <a:pPr algn="ctr"/>
            <a:r>
              <a:rPr lang="en-US" dirty="0" smtClean="0"/>
              <a:t>COMPASS</a:t>
            </a:r>
          </a:p>
          <a:p>
            <a:pPr algn="ctr"/>
            <a:r>
              <a:rPr lang="en-US" dirty="0" smtClean="0"/>
              <a:t>ACCELEROMETER</a:t>
            </a:r>
            <a:endParaRPr lang="en-US" dirty="0"/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2760072" y="36348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7/28</a:t>
            </a:r>
            <a:endParaRPr lang="en-US" dirty="0"/>
          </a:p>
        </p:txBody>
      </p:sp>
      <p:sp>
        <p:nvSpPr>
          <p:cNvPr id="34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2760072" y="42059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PERSONAL PROJECT</a:t>
            </a:r>
            <a:endParaRPr lang="en-US" dirty="0"/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4580436" y="36348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8/3</a:t>
            </a:r>
            <a:endParaRPr lang="en-US" dirty="0"/>
          </a:p>
        </p:txBody>
      </p:sp>
      <p:sp>
        <p:nvSpPr>
          <p:cNvPr id="36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4580436" y="42059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PERSONAL PROJECT</a:t>
            </a:r>
            <a:endParaRPr lang="en-US" dirty="0"/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6400800" y="3634898"/>
            <a:ext cx="1667964" cy="571072"/>
          </a:xfrm>
        </p:spPr>
        <p:txBody>
          <a:bodyPr/>
          <a:lstStyle/>
          <a:p>
            <a:pPr algn="ctr"/>
            <a:r>
              <a:rPr lang="en-US" dirty="0" smtClean="0"/>
              <a:t>8/10</a:t>
            </a:r>
            <a:endParaRPr lang="en-US" dirty="0"/>
          </a:p>
        </p:txBody>
      </p:sp>
      <p:sp>
        <p:nvSpPr>
          <p:cNvPr id="38" name="Text Placeholder 7"/>
          <p:cNvSpPr>
            <a:spLocks noGrp="1"/>
          </p:cNvSpPr>
          <p:nvPr>
            <p:ph type="body" sz="quarter" idx="16"/>
          </p:nvPr>
        </p:nvSpPr>
        <p:spPr>
          <a:xfrm>
            <a:off x="6400800" y="4205970"/>
            <a:ext cx="1667964" cy="745091"/>
          </a:xfrm>
        </p:spPr>
        <p:txBody>
          <a:bodyPr/>
          <a:lstStyle/>
          <a:p>
            <a:pPr algn="ctr"/>
            <a:r>
              <a:rPr lang="en-US" dirty="0" smtClean="0"/>
              <a:t>PERSONAL PROJECT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71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Formula for Success</a:t>
            </a:r>
            <a:endParaRPr lang="en-US" dirty="0"/>
          </a:p>
        </p:txBody>
      </p:sp>
      <p:graphicFrame>
        <p:nvGraphicFramePr>
          <p:cNvPr id="7" name="Chart 6"/>
          <p:cNvGraphicFramePr/>
          <p:nvPr>
            <p:extLst>
              <p:ext uri="{D42A27DB-BD31-4B8C-83A1-F6EECF244321}">
                <p14:modId xmlns:p14="http://schemas.microsoft.com/office/powerpoint/2010/main" val="4139701392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28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>
                <a:solidFill>
                  <a:schemeClr val="tx1">
                    <a:alpha val="99000"/>
                  </a:schemeClr>
                </a:solidFill>
              </a:rPr>
              <a:t>Feel</a:t>
            </a:r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 the beauty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17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auto">
          <a:xfrm>
            <a:off x="-1295400" y="-933450"/>
            <a:ext cx="11887200" cy="693420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982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Tiny big things</a:t>
            </a:r>
            <a:endParaRPr lang="en-US" dirty="0"/>
          </a:p>
        </p:txBody>
      </p:sp>
      <p:pic>
        <p:nvPicPr>
          <p:cNvPr id="7170" name="Picture 2" descr="icons on City Guides by National Geo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82" y="1163783"/>
            <a:ext cx="1774517" cy="3154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OEM_OemMoAppDevGuide_PeopleP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5020" y="785598"/>
            <a:ext cx="5598354" cy="4357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28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Animations are good?!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428750"/>
            <a:ext cx="3048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24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89436" y="171450"/>
            <a:ext cx="8363938" cy="567848"/>
          </a:xfrm>
          <a:prstGeom prst="rect">
            <a:avLst/>
          </a:prstGeom>
        </p:spPr>
        <p:txBody>
          <a:bodyPr/>
          <a:lstStyle>
            <a:lvl1pPr algn="l" defTabSz="6858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100" b="0" kern="1200" cap="none" spc="-75" baseline="0" dirty="0" smtClean="0">
                <a:ln w="3175">
                  <a:noFill/>
                </a:ln>
                <a:solidFill>
                  <a:schemeClr val="bg2">
                    <a:alpha val="99000"/>
                  </a:schemeClr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Training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8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042276" y="1514748"/>
            <a:ext cx="7198826" cy="2667000"/>
            <a:chOff x="1042276" y="1514748"/>
            <a:chExt cx="7198826" cy="2667000"/>
          </a:xfrm>
        </p:grpSpPr>
        <p:sp>
          <p:nvSpPr>
            <p:cNvPr id="10" name="Rectangle 9"/>
            <p:cNvSpPr/>
            <p:nvPr/>
          </p:nvSpPr>
          <p:spPr bwMode="auto">
            <a:xfrm>
              <a:off x="6740106" y="1514748"/>
              <a:ext cx="1500996" cy="262018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042276" y="1514748"/>
              <a:ext cx="1497217" cy="266700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3809738" y="1588435"/>
              <a:ext cx="1570007" cy="2495909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</a:pPr>
              <a:endParaRPr lang="en-US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981216" y="1127767"/>
            <a:ext cx="7345216" cy="3356452"/>
            <a:chOff x="981216" y="1127767"/>
            <a:chExt cx="7345216" cy="335645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216" y="1127767"/>
              <a:ext cx="1602081" cy="3356452"/>
            </a:xfrm>
            <a:prstGeom prst="rect">
              <a:avLst/>
            </a:prstGeom>
            <a:noFill/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9175" y="1127767"/>
              <a:ext cx="1720094" cy="335645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5147" y="1127767"/>
              <a:ext cx="1711285" cy="3356452"/>
            </a:xfrm>
            <a:prstGeom prst="rect">
              <a:avLst/>
            </a:prstGeom>
          </p:spPr>
        </p:pic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93" y="1554677"/>
            <a:ext cx="1416675" cy="2514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matters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05" y="1627782"/>
            <a:ext cx="1433188" cy="238864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58" y="1554677"/>
            <a:ext cx="1438119" cy="255665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193" y="1554677"/>
            <a:ext cx="1416676" cy="25146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9606" y="1627781"/>
            <a:ext cx="1433188" cy="238864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5358" y="1554677"/>
            <a:ext cx="1438119" cy="255665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6" y="1554677"/>
            <a:ext cx="1416676" cy="25146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10" y="1554677"/>
            <a:ext cx="1477051" cy="24617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106" y="1554676"/>
            <a:ext cx="1453371" cy="258377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126" y="1554675"/>
            <a:ext cx="1420154" cy="251460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4310" y="1554675"/>
            <a:ext cx="1477051" cy="24617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845" y="1542013"/>
            <a:ext cx="1461632" cy="25984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940" y="1533046"/>
            <a:ext cx="1437351" cy="2551298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129" y="1532894"/>
            <a:ext cx="1490232" cy="248372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57" y="1542013"/>
            <a:ext cx="1465638" cy="2605578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4" y="1532044"/>
            <a:ext cx="1437107" cy="2550866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11" y="1527179"/>
            <a:ext cx="1493550" cy="248924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158" y="1542013"/>
            <a:ext cx="1465638" cy="260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UX matters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914400" y="2266950"/>
            <a:ext cx="277813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UNLESS YOU ARE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pic>
        <p:nvPicPr>
          <p:cNvPr id="9218" name="Picture 2" descr="http://www.socialmediaexplorer.com/wp-content/uploads/2013/03/facebook-logo-reversed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533" y="1428750"/>
            <a:ext cx="5029200" cy="189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9032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564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for Touch First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5"/>
          <a:stretch/>
        </p:blipFill>
        <p:spPr bwMode="auto">
          <a:xfrm>
            <a:off x="0" y="1809752"/>
            <a:ext cx="9144000" cy="2060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09915" y="1057262"/>
            <a:ext cx="7857791" cy="356157"/>
            <a:chOff x="1879402" y="2396011"/>
            <a:chExt cx="16846381" cy="763569"/>
          </a:xfrm>
        </p:grpSpPr>
        <p:sp>
          <p:nvSpPr>
            <p:cNvPr id="7" name="Rectangle 6"/>
            <p:cNvSpPr/>
            <p:nvPr/>
          </p:nvSpPr>
          <p:spPr bwMode="auto">
            <a:xfrm>
              <a:off x="2580852" y="2421406"/>
              <a:ext cx="16144931" cy="639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800" kern="0" dirty="0">
                  <a:solidFill>
                    <a:srgbClr val="0072C6">
                      <a:lumMod val="75000"/>
                      <a:alpha val="99000"/>
                    </a:srgbClr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Design with hands and fingers in mind</a:t>
              </a:r>
            </a:p>
          </p:txBody>
        </p:sp>
        <p:sp>
          <p:nvSpPr>
            <p:cNvPr id="8" name="Isosceles Triangle 7"/>
            <p:cNvSpPr/>
            <p:nvPr/>
          </p:nvSpPr>
          <p:spPr bwMode="auto">
            <a:xfrm rot="5400000">
              <a:off x="1683500" y="2591913"/>
              <a:ext cx="763569" cy="371766"/>
            </a:xfrm>
            <a:prstGeom prst="triangle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99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100" kern="0" dirty="0" err="1">
                <a:solidFill>
                  <a:srgbClr val="0072C6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523703" y="1704112"/>
            <a:ext cx="3649286" cy="437569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>
                    <a:alpha val="99000"/>
                  </a:srgbClr>
                </a:solidFill>
                <a:ea typeface="Segoe UI" pitchFamily="34" charset="0"/>
                <a:cs typeface="Segoe UI" pitchFamily="34" charset="0"/>
              </a:rPr>
              <a:t>Interaction areas</a:t>
            </a:r>
            <a:endParaRPr lang="en-US" sz="2000" kern="0" dirty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763194" y="1704112"/>
            <a:ext cx="3649286" cy="437569"/>
          </a:xfrm>
          <a:prstGeom prst="rect">
            <a:avLst/>
          </a:prstGeom>
          <a:solidFill>
            <a:srgbClr val="0072C6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defTabSz="914099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kern="0" dirty="0" smtClean="0">
                <a:solidFill>
                  <a:srgbClr val="FFFFFF">
                    <a:alpha val="99000"/>
                  </a:srgbClr>
                </a:solidFill>
                <a:ea typeface="Segoe UI" pitchFamily="34" charset="0"/>
                <a:cs typeface="Segoe UI" pitchFamily="34" charset="0"/>
              </a:rPr>
              <a:t>Reading areas</a:t>
            </a:r>
            <a:endParaRPr lang="en-US" sz="2000" kern="0" dirty="0">
              <a:solidFill>
                <a:srgbClr val="FFFFFF">
                  <a:alpha val="99000"/>
                </a:srgbClr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81697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>
                    <a:alpha val="99000"/>
                  </a:schemeClr>
                </a:solidFill>
              </a:rPr>
              <a:t>Keep It Simple</a:t>
            </a:r>
            <a:endParaRPr lang="en-US" dirty="0">
              <a:solidFill>
                <a:schemeClr val="tx1">
                  <a:alpha val="9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16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Choose </a:t>
            </a:r>
            <a:r>
              <a:rPr lang="en-US" dirty="0" smtClean="0"/>
              <a:t>the right 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281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95017" y="3218027"/>
            <a:ext cx="4569619" cy="4616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kern="0" dirty="0">
                <a:solidFill>
                  <a:srgbClr val="0072C6">
                    <a:lumMod val="75000"/>
                    <a:alpha val="99000"/>
                  </a:srgbClr>
                </a:solidFill>
                <a:latin typeface="Segoe UI Light"/>
                <a:ea typeface="Segoe UI" pitchFamily="34" charset="0"/>
                <a:cs typeface="Segoe UI" pitchFamily="34" charset="0"/>
              </a:rPr>
              <a:t>Example:  Food With Friends is the best app in its category at helping users and their friends find a restaurant to eat at tonight.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895017" y="3218027"/>
            <a:ext cx="4569619" cy="27699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en-US" sz="1200" kern="0" dirty="0">
                <a:solidFill>
                  <a:srgbClr val="0072C6">
                    <a:lumMod val="75000"/>
                    <a:alpha val="99000"/>
                  </a:srgbClr>
                </a:solidFill>
                <a:latin typeface="Segoe UI Light"/>
                <a:ea typeface="Segoe UI" pitchFamily="34" charset="0"/>
                <a:cs typeface="Segoe UI" pitchFamily="34" charset="0"/>
              </a:rPr>
              <a:t>Example:  Food With Friends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The best “Best at” statement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01611" y="1527311"/>
            <a:ext cx="8909834" cy="533681"/>
            <a:chOff x="1879402" y="2396011"/>
            <a:chExt cx="12747833" cy="763569"/>
          </a:xfrm>
        </p:grpSpPr>
        <p:sp>
          <p:nvSpPr>
            <p:cNvPr id="10" name="Rectangle 9"/>
            <p:cNvSpPr/>
            <p:nvPr/>
          </p:nvSpPr>
          <p:spPr bwMode="auto">
            <a:xfrm>
              <a:off x="2580852" y="2458061"/>
              <a:ext cx="12046383" cy="639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0" dirty="0">
                  <a:solidFill>
                    <a:srgbClr val="0072C6">
                      <a:lumMod val="75000"/>
                      <a:alpha val="99000"/>
                    </a:srgbClr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One sentence</a:t>
              </a:r>
            </a:p>
          </p:txBody>
        </p:sp>
        <p:sp>
          <p:nvSpPr>
            <p:cNvPr id="13" name="Isosceles Triangle 12"/>
            <p:cNvSpPr/>
            <p:nvPr/>
          </p:nvSpPr>
          <p:spPr bwMode="auto">
            <a:xfrm rot="5400000">
              <a:off x="1683500" y="2591913"/>
              <a:ext cx="763569" cy="371766"/>
            </a:xfrm>
            <a:prstGeom prst="triangle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kern="0" dirty="0" err="1">
                <a:solidFill>
                  <a:srgbClr val="0072C6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01611" y="2212210"/>
            <a:ext cx="8431853" cy="533681"/>
            <a:chOff x="1879402" y="2396011"/>
            <a:chExt cx="12063957" cy="76356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580854" y="2458061"/>
              <a:ext cx="11362505" cy="63946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0" dirty="0">
                  <a:solidFill>
                    <a:srgbClr val="0072C6">
                      <a:lumMod val="75000"/>
                      <a:alpha val="99000"/>
                    </a:srgbClr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Specific</a:t>
              </a:r>
              <a:endParaRPr lang="en-US" sz="2400" dirty="0"/>
            </a:p>
          </p:txBody>
        </p:sp>
        <p:sp>
          <p:nvSpPr>
            <p:cNvPr id="17" name="Isosceles Triangle 16"/>
            <p:cNvSpPr/>
            <p:nvPr/>
          </p:nvSpPr>
          <p:spPr bwMode="auto">
            <a:xfrm rot="5400000">
              <a:off x="1683500" y="2591913"/>
              <a:ext cx="763569" cy="371766"/>
            </a:xfrm>
            <a:prstGeom prst="triangle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kern="0" dirty="0" err="1">
                <a:solidFill>
                  <a:srgbClr val="0072C6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01611" y="2844470"/>
            <a:ext cx="8431853" cy="586324"/>
            <a:chOff x="1879402" y="2320692"/>
            <a:chExt cx="12063957" cy="838888"/>
          </a:xfrm>
        </p:grpSpPr>
        <p:sp>
          <p:nvSpPr>
            <p:cNvPr id="19" name="Rectangle 18"/>
            <p:cNvSpPr/>
            <p:nvPr/>
          </p:nvSpPr>
          <p:spPr bwMode="auto">
            <a:xfrm>
              <a:off x="2580854" y="2320692"/>
              <a:ext cx="11362505" cy="6394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kern="0" dirty="0">
                  <a:solidFill>
                    <a:srgbClr val="0072C6">
                      <a:lumMod val="75000"/>
                      <a:alpha val="99000"/>
                    </a:srgbClr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Truly </a:t>
              </a:r>
              <a:r>
                <a:rPr lang="en-US" sz="2400" kern="0" dirty="0">
                  <a:solidFill>
                    <a:srgbClr val="0072C6">
                      <a:lumMod val="75000"/>
                      <a:alpha val="99000"/>
                    </a:srgbClr>
                  </a:solidFill>
                  <a:latin typeface="Segoe UI Light"/>
                  <a:ea typeface="Segoe UI" pitchFamily="34" charset="0"/>
                  <a:cs typeface="Segoe UI" pitchFamily="34" charset="0"/>
                </a:rPr>
                <a:t>differentiated</a:t>
              </a:r>
            </a:p>
          </p:txBody>
        </p:sp>
        <p:sp>
          <p:nvSpPr>
            <p:cNvPr id="20" name="Isosceles Triangle 19"/>
            <p:cNvSpPr/>
            <p:nvPr/>
          </p:nvSpPr>
          <p:spPr bwMode="auto">
            <a:xfrm rot="5400000">
              <a:off x="1683500" y="2591913"/>
              <a:ext cx="763569" cy="371766"/>
            </a:xfrm>
            <a:prstGeom prst="triangle">
              <a:avLst/>
            </a:prstGeom>
            <a:solidFill>
              <a:srgbClr val="000000">
                <a:lumMod val="50000"/>
                <a:lumOff val="50000"/>
              </a:srgb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34290" tIns="34290" rIns="3429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8557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900" kern="0" dirty="0" err="1">
                <a:solidFill>
                  <a:srgbClr val="0072C6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06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1" grpId="0"/>
      <p:bldP spid="2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9436" y="2003903"/>
            <a:ext cx="8363938" cy="1135696"/>
          </a:xfrm>
        </p:spPr>
        <p:txBody>
          <a:bodyPr/>
          <a:lstStyle/>
          <a:p>
            <a:r>
              <a:rPr lang="en-US" smtClean="0"/>
              <a:t>This app is the best app in its category at __________.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8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89436" y="2003903"/>
            <a:ext cx="8363938" cy="1135696"/>
          </a:xfrm>
        </p:spPr>
        <p:txBody>
          <a:bodyPr/>
          <a:lstStyle/>
          <a:p>
            <a:r>
              <a:rPr lang="en-US" smtClean="0"/>
              <a:t>Only pick scenarios that directly support the “Best at” statement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0571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 brainstorming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5554" y="1096948"/>
            <a:ext cx="8461309" cy="3636260"/>
            <a:chOff x="2808459" y="932237"/>
            <a:chExt cx="2587238" cy="4101906"/>
          </a:xfrm>
        </p:grpSpPr>
        <p:sp>
          <p:nvSpPr>
            <p:cNvPr id="14" name="Rectangle 13"/>
            <p:cNvSpPr/>
            <p:nvPr/>
          </p:nvSpPr>
          <p:spPr bwMode="auto">
            <a:xfrm>
              <a:off x="2808459" y="1658887"/>
              <a:ext cx="2587238" cy="3375256"/>
            </a:xfrm>
            <a:prstGeom prst="rect">
              <a:avLst/>
            </a:prstGeom>
            <a:solidFill>
              <a:srgbClr val="C7C7C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3429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my friends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Search for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Read a review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Get business details, prices,  location, contact info, etc.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I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View, send, or print directions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Interact with restaurant owners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View or share photos of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See suggested restaurants</a:t>
              </a:r>
              <a:endPara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  <a:latin typeface="Segoe UI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808459" y="932237"/>
              <a:ext cx="2587238" cy="726650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50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Food with Friends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4575477" y="1781750"/>
            <a:ext cx="4176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Write a review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Find restaurants that I want to eat at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Find activities to do before and after eating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Return to favorite restaurants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Decide with friends what the right restaurant to go to is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Bookmark restaurants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Create an app account and profile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Set or change location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Share my experiences with friends</a:t>
            </a:r>
          </a:p>
        </p:txBody>
      </p:sp>
    </p:spTree>
    <p:extLst>
      <p:ext uri="{BB962C8B-B14F-4D97-AF65-F5344CB8AC3E}">
        <p14:creationId xmlns:p14="http://schemas.microsoft.com/office/powerpoint/2010/main" val="28777333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Expectations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89436" y="1200150"/>
            <a:ext cx="8363938" cy="2985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endParaRPr lang="en-US" sz="3600" dirty="0" smtClean="0">
              <a:solidFill>
                <a:srgbClr val="0070C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3600" dirty="0" smtClean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</a:t>
            </a:r>
            <a:endParaRPr lang="en-US" sz="3600" dirty="0">
              <a:solidFill>
                <a:srgbClr val="0070C0"/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ctr"/>
            <a:r>
              <a:rPr lang="en-US" sz="6600" dirty="0">
                <a:solidFill>
                  <a:srgbClr val="0070C0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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  <a:latin typeface="+mj-lt"/>
                <a:ea typeface="Segoe UI Symbol" panose="020B0502040204020203" pitchFamily="34" charset="0"/>
              </a:rPr>
              <a:t>I want you to talk to each other and me!</a:t>
            </a:r>
          </a:p>
          <a:p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8808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 brainstorming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345554" y="1096948"/>
            <a:ext cx="8461309" cy="3636260"/>
            <a:chOff x="2808459" y="932237"/>
            <a:chExt cx="2587238" cy="4101906"/>
          </a:xfrm>
        </p:grpSpPr>
        <p:sp>
          <p:nvSpPr>
            <p:cNvPr id="14" name="Rectangle 13"/>
            <p:cNvSpPr/>
            <p:nvPr/>
          </p:nvSpPr>
          <p:spPr bwMode="auto">
            <a:xfrm>
              <a:off x="2808459" y="1658887"/>
              <a:ext cx="2587238" cy="3375256"/>
            </a:xfrm>
            <a:prstGeom prst="rect">
              <a:avLst/>
            </a:prstGeom>
            <a:solidFill>
              <a:srgbClr val="C7C7C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3429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my friends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Search for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Read a review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Get business details, prices,  location, contact info, etc.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I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View, send, or print directions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Interact with restaurant owners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View or share photos of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See suggested restaurants</a:t>
              </a:r>
              <a:endPara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  <a:latin typeface="Segoe UI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808459" y="932237"/>
              <a:ext cx="2587238" cy="726650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50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Remove the features</a:t>
              </a:r>
              <a:endParaRPr lang="en-US" sz="1650" kern="0" dirty="0">
                <a:solidFill>
                  <a:srgbClr val="FFFFFF">
                    <a:alpha val="99000"/>
                  </a:srgbClr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8" name="Rectangle 17"/>
          <p:cNvSpPr/>
          <p:nvPr/>
        </p:nvSpPr>
        <p:spPr>
          <a:xfrm>
            <a:off x="4575477" y="1781750"/>
            <a:ext cx="4176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Write a review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Find restaurants that I want to eat at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Find activities to do before and after eating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Return to favorite restaurants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Decide with friends what the right restaurant to go to is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Bookmark restaurants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Create an app account and profile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Set or change location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Share my experiences with friends</a:t>
            </a:r>
          </a:p>
        </p:txBody>
      </p:sp>
    </p:spTree>
    <p:extLst>
      <p:ext uri="{BB962C8B-B14F-4D97-AF65-F5344CB8AC3E}">
        <p14:creationId xmlns:p14="http://schemas.microsoft.com/office/powerpoint/2010/main" val="380234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Scenario brainstorming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345554" y="1096948"/>
            <a:ext cx="8461309" cy="3636260"/>
            <a:chOff x="2808459" y="932237"/>
            <a:chExt cx="2587238" cy="4101906"/>
          </a:xfrm>
        </p:grpSpPr>
        <p:sp>
          <p:nvSpPr>
            <p:cNvPr id="11" name="Rectangle 10"/>
            <p:cNvSpPr/>
            <p:nvPr/>
          </p:nvSpPr>
          <p:spPr bwMode="auto">
            <a:xfrm>
              <a:off x="2808459" y="1658887"/>
              <a:ext cx="2587238" cy="3375256"/>
            </a:xfrm>
            <a:prstGeom prst="rect">
              <a:avLst/>
            </a:prstGeom>
            <a:solidFill>
              <a:srgbClr val="C7C7C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3429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my friends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Search for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Read a review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Get business details, prices,  location, contact info, etc.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I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View, send, or print directions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kern="0" dirty="0">
                  <a:solidFill>
                    <a:schemeClr val="accent3">
                      <a:lumMod val="75000"/>
                      <a:alpha val="99000"/>
                    </a:schemeClr>
                  </a:solidFill>
                </a:rPr>
                <a:t>Interact with restaurant owners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View or share photos of a restaurant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200" strike="sngStrike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See suggested restaurants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808459" y="932237"/>
              <a:ext cx="2587238" cy="726650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50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Remove the scenarios that don’t tie to the “Best at” statement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4575477" y="1781750"/>
            <a:ext cx="41768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spcAft>
                <a:spcPts val="900"/>
              </a:spcAft>
            </a:pPr>
            <a:r>
              <a:rPr lang="en-US" sz="1200" strike="sngStrike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Write a review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Find restaurants that I want to eat at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Find activities to do before and after eating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Catalog all the restaurants I’ve been </a:t>
            </a: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to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Decide </a:t>
            </a:r>
            <a:r>
              <a:rPr lang="en-US" sz="1200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with friends what the right restaurant to go to is</a:t>
            </a:r>
          </a:p>
          <a:p>
            <a:pPr marL="0" lvl="1">
              <a:spcAft>
                <a:spcPts val="900"/>
              </a:spcAft>
            </a:pPr>
            <a:r>
              <a:rPr lang="en-US" sz="1200" strike="sngStrike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Bookmark restaurants</a:t>
            </a:r>
          </a:p>
          <a:p>
            <a:pPr marL="0" lvl="1">
              <a:spcAft>
                <a:spcPts val="900"/>
              </a:spcAft>
            </a:pPr>
            <a:r>
              <a:rPr lang="en-US" sz="1200" strike="sngStrike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Create an app account and profile</a:t>
            </a:r>
          </a:p>
          <a:p>
            <a:pPr marL="0" lvl="1">
              <a:spcAft>
                <a:spcPts val="900"/>
              </a:spcAft>
            </a:pPr>
            <a:r>
              <a:rPr lang="en-US" sz="1200" strike="sngStrike" kern="0" dirty="0">
                <a:solidFill>
                  <a:srgbClr val="0072C6">
                    <a:lumMod val="50000"/>
                    <a:alpha val="99000"/>
                  </a:srgbClr>
                </a:solidFill>
              </a:rPr>
              <a:t>Set or change location</a:t>
            </a:r>
          </a:p>
          <a:p>
            <a:pPr marL="0" lvl="1">
              <a:spcAft>
                <a:spcPts val="900"/>
              </a:spcAft>
            </a:pPr>
            <a:r>
              <a:rPr lang="en-US" sz="1200" kern="0" dirty="0">
                <a:solidFill>
                  <a:schemeClr val="accent3">
                    <a:lumMod val="75000"/>
                    <a:alpha val="99000"/>
                  </a:schemeClr>
                </a:solidFill>
              </a:rPr>
              <a:t>Share my experiences with friends</a:t>
            </a:r>
          </a:p>
        </p:txBody>
      </p:sp>
    </p:spTree>
    <p:extLst>
      <p:ext uri="{BB962C8B-B14F-4D97-AF65-F5344CB8AC3E}">
        <p14:creationId xmlns:p14="http://schemas.microsoft.com/office/powerpoint/2010/main" val="2416748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90525" y="171450"/>
            <a:ext cx="8361760" cy="1689693"/>
          </a:xfrm>
        </p:spPr>
        <p:txBody>
          <a:bodyPr/>
          <a:lstStyle/>
          <a:p>
            <a:r>
              <a:rPr lang="en-US" dirty="0"/>
              <a:t>Example: Food With Friends</a:t>
            </a:r>
            <a:br>
              <a:rPr lang="en-US" dirty="0"/>
            </a:br>
            <a:r>
              <a:rPr lang="en-US" sz="2700" dirty="0">
                <a:gradFill flip="none" rotWithShape="1">
                  <a:gsLst>
                    <a:gs pos="5417">
                      <a:srgbClr val="00BCF2"/>
                    </a:gs>
                    <a:gs pos="98000">
                      <a:srgbClr val="00BCF2"/>
                    </a:gs>
                  </a:gsLst>
                  <a:lin ang="5400000" scaled="0"/>
                  <a:tileRect/>
                </a:gradFill>
                <a:latin typeface="Segoe UI"/>
              </a:rPr>
              <a:t>“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Best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at” statement: Food With Friends is the best app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/>
            </a:r>
            <a:b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</a:b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in its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category at helping users and their friends find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/>
            </a:r>
            <a:b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</a:b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a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restaurant to eat at 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tonight</a:t>
            </a:r>
            <a:r>
              <a:rPr lang="en-US" sz="2700" dirty="0">
                <a:gradFill flip="none" rotWithShape="1">
                  <a:gsLst>
                    <a:gs pos="5417">
                      <a:schemeClr val="tx2"/>
                    </a:gs>
                    <a:gs pos="98000">
                      <a:schemeClr val="tx2"/>
                    </a:gs>
                  </a:gsLst>
                  <a:lin ang="5400000" scaled="0"/>
                  <a:tileRect/>
                </a:gradFill>
                <a:latin typeface="+mn-lt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45554" y="2015921"/>
            <a:ext cx="8461309" cy="2352626"/>
            <a:chOff x="2808459" y="932237"/>
            <a:chExt cx="2587238" cy="2653895"/>
          </a:xfrm>
        </p:grpSpPr>
        <p:sp>
          <p:nvSpPr>
            <p:cNvPr id="8" name="Rectangle 7"/>
            <p:cNvSpPr/>
            <p:nvPr/>
          </p:nvSpPr>
          <p:spPr bwMode="auto">
            <a:xfrm>
              <a:off x="2808459" y="1658887"/>
              <a:ext cx="2587238" cy="1927245"/>
            </a:xfrm>
            <a:prstGeom prst="rect">
              <a:avLst/>
            </a:prstGeom>
            <a:solidFill>
              <a:srgbClr val="C7C7C7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68580" rIns="34290" bIns="3429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lvl="1">
                <a:spcAft>
                  <a:spcPts val="900"/>
                </a:spcAft>
              </a:pPr>
              <a:r>
                <a:rPr lang="en-US" sz="135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</a:t>
              </a:r>
              <a:r>
                <a:rPr lang="en-US" sz="135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restaurants that my friends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35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Find restaurants that I want to eat at</a:t>
              </a:r>
            </a:p>
            <a:p>
              <a:pPr marL="0" lvl="1">
                <a:spcAft>
                  <a:spcPts val="900"/>
                </a:spcAft>
              </a:pPr>
              <a:r>
                <a:rPr lang="en-US" sz="135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Make dinner plans for tonight with </a:t>
              </a:r>
              <a:r>
                <a:rPr lang="en-US" sz="1350" kern="0" dirty="0">
                  <a:solidFill>
                    <a:srgbClr val="0072C6">
                      <a:lumMod val="50000"/>
                      <a:alpha val="99000"/>
                    </a:srgbClr>
                  </a:solidFill>
                </a:rPr>
                <a:t>friends</a:t>
              </a:r>
              <a:endParaRPr lang="en-US" sz="1350" kern="0" dirty="0">
                <a:solidFill>
                  <a:srgbClr val="0072C6">
                    <a:lumMod val="50000"/>
                    <a:alpha val="99000"/>
                  </a:srgbClr>
                </a:solidFill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2808459" y="932237"/>
              <a:ext cx="2587238" cy="726650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68580" tIns="34290" rIns="34290" bIns="6858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68557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650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Scenarios that line up with the “Best at” statement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78805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Pick </a:t>
            </a:r>
            <a:r>
              <a:rPr lang="en-US" dirty="0" smtClean="0"/>
              <a:t>a navigation pattern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584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90525" y="2003903"/>
            <a:ext cx="8361760" cy="1135696"/>
          </a:xfrm>
        </p:spPr>
        <p:txBody>
          <a:bodyPr/>
          <a:lstStyle/>
          <a:p>
            <a:r>
              <a:rPr lang="en-US" dirty="0" smtClean="0"/>
              <a:t>Focus on where you are,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not </a:t>
            </a:r>
            <a:r>
              <a:rPr lang="en-US" dirty="0" smtClean="0"/>
              <a:t>where you </a:t>
            </a:r>
            <a:r>
              <a:rPr lang="en-US" dirty="0" smtClean="0"/>
              <a:t>can </a:t>
            </a:r>
            <a:r>
              <a:rPr lang="en-US" dirty="0" smtClean="0"/>
              <a:t>go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60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patterns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243807" y="1831041"/>
            <a:ext cx="5691570" cy="380971"/>
            <a:chOff x="1189520" y="1831038"/>
            <a:chExt cx="7924273" cy="530419"/>
          </a:xfrm>
        </p:grpSpPr>
        <p:sp>
          <p:nvSpPr>
            <p:cNvPr id="16" name="Rectangle 15"/>
            <p:cNvSpPr/>
            <p:nvPr/>
          </p:nvSpPr>
          <p:spPr bwMode="auto">
            <a:xfrm>
              <a:off x="1189520" y="1831038"/>
              <a:ext cx="2712284" cy="530419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Hierarchical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6401509" y="1831038"/>
              <a:ext cx="2712284" cy="530419"/>
            </a:xfrm>
            <a:prstGeom prst="rect">
              <a:avLst/>
            </a:prstGeom>
            <a:solidFill>
              <a:srgbClr val="0072C6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91440" tIns="45720" rIns="45720" bIns="45720" numCol="1" spcCol="0" rtlCol="0" fromWordArt="0" anchor="b" anchorCtr="0" forceAA="0" compatLnSpc="1">
              <a:prstTxWarp prst="textNoShape">
                <a:avLst/>
              </a:prstTxWarp>
              <a:noAutofit/>
            </a:bodyPr>
            <a:lstStyle/>
            <a:p>
              <a:pPr defTabSz="914099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kern="0" dirty="0">
                  <a:solidFill>
                    <a:srgbClr val="FFFFFF">
                      <a:alpha val="99000"/>
                    </a:srgbClr>
                  </a:solidFill>
                  <a:ea typeface="Segoe UI" pitchFamily="34" charset="0"/>
                  <a:cs typeface="Segoe UI" pitchFamily="34" charset="0"/>
                </a:rPr>
                <a:t>Flat</a:t>
              </a: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405" y="2125195"/>
            <a:ext cx="1236009" cy="123600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29" y="2125195"/>
            <a:ext cx="1236009" cy="12360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585" y="2125195"/>
            <a:ext cx="1236009" cy="123600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509" y="2125195"/>
            <a:ext cx="1236009" cy="1236009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5486400" y="2743200"/>
            <a:ext cx="200025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229350" y="2724149"/>
            <a:ext cx="200025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019925" y="2724149"/>
            <a:ext cx="200025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734" y="2212012"/>
            <a:ext cx="1149192" cy="114919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67" y="3143796"/>
            <a:ext cx="1149192" cy="114919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3" y="3143796"/>
            <a:ext cx="1149192" cy="1149192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279" y="3143796"/>
            <a:ext cx="1149192" cy="1149192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12" y="3994308"/>
            <a:ext cx="1149192" cy="1149192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H="1">
            <a:off x="1573734" y="3143796"/>
            <a:ext cx="277425" cy="21740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2" idx="0"/>
          </p:cNvCxnSpPr>
          <p:nvPr/>
        </p:nvCxnSpPr>
        <p:spPr>
          <a:xfrm flipH="1">
            <a:off x="2148330" y="3143796"/>
            <a:ext cx="30889" cy="21740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2148330" y="3143796"/>
            <a:ext cx="1" cy="21740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2507279" y="3143796"/>
            <a:ext cx="217408" cy="21740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409935" y="3994308"/>
            <a:ext cx="184758" cy="184758"/>
          </a:xfrm>
          <a:prstGeom prst="straightConnector1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527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Navigation patterns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33350" y="2743200"/>
            <a:ext cx="8829675" cy="21621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800" dirty="0" err="1" smtClean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61685" y="1385547"/>
            <a:ext cx="2438740" cy="24387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60" y="1385547"/>
            <a:ext cx="2438740" cy="243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9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55"/>
            <a:ext cx="9144000" cy="5140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Mobile Developer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65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blogcdn.com/www.engadget.com/media/2009/04/engadget_logo_6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28750"/>
            <a:ext cx="2590800" cy="867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bdno.files.wordpress.com/2012/05/logo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333750"/>
            <a:ext cx="19050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www.logodesignlove.com/images/ldla/technology/gizmod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666750"/>
            <a:ext cx="4095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2.bp.blogspot.com/-GNM_cru3LXA/UWtqq7fNV7I/AAAAAAAAAms/_3hm7rr0bf0/s1600/android-75519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066800"/>
            <a:ext cx="1700212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 bwMode="auto">
          <a:xfrm>
            <a:off x="4724400" y="3181350"/>
            <a:ext cx="685800" cy="228600"/>
          </a:xfrm>
          <a:prstGeom prst="rect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6984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</a:t>
            </a:r>
            <a:endParaRPr lang="en-US" dirty="0"/>
          </a:p>
        </p:txBody>
      </p:sp>
      <p:pic>
        <p:nvPicPr>
          <p:cNvPr id="1026" name="Picture 2" descr="http://www.mangolanguages.com/wp-content/uploads/2010/08/bigstock_World_Language_Names_Speech_Tr_799173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047750"/>
            <a:ext cx="4164631" cy="3706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9898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Languages Understood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5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talk about mobile</a:t>
            </a:r>
            <a:endParaRPr lang="en-US" dirty="0"/>
          </a:p>
        </p:txBody>
      </p:sp>
      <p:pic>
        <p:nvPicPr>
          <p:cNvPr id="2050" name="Picture 2" descr="http://www.republicgadget.com/wp-content/uploads/2012/08/Sony-Ericsson-T28-WORLD-flip-desig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55" y="1428750"/>
            <a:ext cx="4762500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5333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tro Template-Template White-Blue">
  <a:themeElements>
    <a:clrScheme name="DPE">
      <a:dk1>
        <a:srgbClr val="000000"/>
      </a:dk1>
      <a:lt1>
        <a:srgbClr val="FFFFFF"/>
      </a:lt1>
      <a:dk2>
        <a:srgbClr val="00BCF2"/>
      </a:dk2>
      <a:lt2>
        <a:srgbClr val="D2D2D2"/>
      </a:lt2>
      <a:accent1>
        <a:srgbClr val="0072C6"/>
      </a:accent1>
      <a:accent2>
        <a:srgbClr val="BAD80A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8DB5"/>
      </a:hlink>
      <a:folHlink>
        <a:srgbClr val="5EDB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Win8">
  <a:themeElements>
    <a:clrScheme name="METRO">
      <a:dk1>
        <a:srgbClr val="1A1A1A"/>
      </a:dk1>
      <a:lt1>
        <a:sysClr val="window" lastClr="FFFFFF"/>
      </a:lt1>
      <a:dk2>
        <a:srgbClr val="1F497D"/>
      </a:dk2>
      <a:lt2>
        <a:srgbClr val="EEECE1"/>
      </a:lt2>
      <a:accent1>
        <a:srgbClr val="00B9F2"/>
      </a:accent1>
      <a:accent2>
        <a:srgbClr val="EBD23F"/>
      </a:accent2>
      <a:accent3>
        <a:srgbClr val="79C21A"/>
      </a:accent3>
      <a:accent4>
        <a:srgbClr val="E85FA6"/>
      </a:accent4>
      <a:accent5>
        <a:srgbClr val="EA9C2D"/>
      </a:accent5>
      <a:accent6>
        <a:srgbClr val="BB4AD2"/>
      </a:accent6>
      <a:hlink>
        <a:srgbClr val="00B9F2"/>
      </a:hlink>
      <a:folHlink>
        <a:srgbClr val="008AB5"/>
      </a:folHlink>
    </a:clrScheme>
    <a:fontScheme name="Metro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Metro_TT_Blue_16x9_02-12">
  <a:themeElements>
    <a:clrScheme name="DPE">
      <a:dk1>
        <a:srgbClr val="000000"/>
      </a:dk1>
      <a:lt1>
        <a:srgbClr val="FFFFFF"/>
      </a:lt1>
      <a:dk2>
        <a:srgbClr val="0072C6"/>
      </a:dk2>
      <a:lt2>
        <a:srgbClr val="61DDFF"/>
      </a:lt2>
      <a:accent1>
        <a:srgbClr val="00BCF2"/>
      </a:accent1>
      <a:accent2>
        <a:srgbClr val="7FBA00"/>
      </a:accent2>
      <a:accent3>
        <a:srgbClr val="FF8C00"/>
      </a:accent3>
      <a:accent4>
        <a:srgbClr val="B4009E"/>
      </a:accent4>
      <a:accent5>
        <a:srgbClr val="55D455"/>
      </a:accent5>
      <a:accent6>
        <a:srgbClr val="FFB900"/>
      </a:accent6>
      <a:hlink>
        <a:srgbClr val="003963"/>
      </a:hlink>
      <a:folHlink>
        <a:srgbClr val="0072C6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 defTabSz="914099" fontAlgn="base">
          <a:spcBef>
            <a:spcPct val="0"/>
          </a:spcBef>
          <a:spcAft>
            <a:spcPct val="0"/>
          </a:spcAft>
          <a:defRPr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oval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28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740</Words>
  <Application>Microsoft Office PowerPoint</Application>
  <PresentationFormat>On-screen Show (16:9)</PresentationFormat>
  <Paragraphs>198</Paragraphs>
  <Slides>46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9" baseType="lpstr">
      <vt:lpstr>Andy</vt:lpstr>
      <vt:lpstr>Arial</vt:lpstr>
      <vt:lpstr>Calibri</vt:lpstr>
      <vt:lpstr>Consolas</vt:lpstr>
      <vt:lpstr>Segoe UI</vt:lpstr>
      <vt:lpstr>Segoe UI Light</vt:lpstr>
      <vt:lpstr>Segoe UI Symbol</vt:lpstr>
      <vt:lpstr>Wingdings</vt:lpstr>
      <vt:lpstr>Metro Template-Template White-Blue</vt:lpstr>
      <vt:lpstr>Metro_TT_Blue_16x9_02-12</vt:lpstr>
      <vt:lpstr>Win8</vt:lpstr>
      <vt:lpstr>1_Metro_TT_Blue_16x9_02-12</vt:lpstr>
      <vt:lpstr>Adobe Photoshop Image</vt:lpstr>
      <vt:lpstr>Mobile Development with </vt:lpstr>
      <vt:lpstr>About Lwin</vt:lpstr>
      <vt:lpstr>PowerPoint Presentation</vt:lpstr>
      <vt:lpstr>Expectations</vt:lpstr>
      <vt:lpstr>Mobile Developer</vt:lpstr>
      <vt:lpstr>PowerPoint Presentation</vt:lpstr>
      <vt:lpstr>Languages</vt:lpstr>
      <vt:lpstr>Languages Understood</vt:lpstr>
      <vt:lpstr>Let’s talk about mobile</vt:lpstr>
      <vt:lpstr>Numbers</vt:lpstr>
      <vt:lpstr>Numbers</vt:lpstr>
      <vt:lpstr>PowerPoint Presentation</vt:lpstr>
      <vt:lpstr>PowerPoint Presentation</vt:lpstr>
      <vt:lpstr>Phones</vt:lpstr>
      <vt:lpstr>What about tablets?</vt:lpstr>
      <vt:lpstr>Apps?</vt:lpstr>
      <vt:lpstr>Web?</vt:lpstr>
      <vt:lpstr>Web + Mobile</vt:lpstr>
      <vt:lpstr>Browser HTML5 Story</vt:lpstr>
      <vt:lpstr>Mobile Apps</vt:lpstr>
      <vt:lpstr>Mobile Apps</vt:lpstr>
      <vt:lpstr>Wild West…</vt:lpstr>
      <vt:lpstr>Languages</vt:lpstr>
      <vt:lpstr>Overview</vt:lpstr>
      <vt:lpstr>Formula for Success</vt:lpstr>
      <vt:lpstr>Feel the beauty</vt:lpstr>
      <vt:lpstr>PowerPoint Presentation</vt:lpstr>
      <vt:lpstr>Tiny big things</vt:lpstr>
      <vt:lpstr>Animations are good?!</vt:lpstr>
      <vt:lpstr>UX matters</vt:lpstr>
      <vt:lpstr>UX matters</vt:lpstr>
      <vt:lpstr>DO</vt:lpstr>
      <vt:lpstr>Design for Touch First</vt:lpstr>
      <vt:lpstr>Keep It Simple</vt:lpstr>
      <vt:lpstr>Choose the right scenarios</vt:lpstr>
      <vt:lpstr>The best “Best at” statement</vt:lpstr>
      <vt:lpstr>This app is the best app in its category at __________.</vt:lpstr>
      <vt:lpstr>Only pick scenarios that directly support the “Best at” statement</vt:lpstr>
      <vt:lpstr>Scenario brainstorming</vt:lpstr>
      <vt:lpstr>Scenario brainstorming</vt:lpstr>
      <vt:lpstr>Scenario brainstorming</vt:lpstr>
      <vt:lpstr>Example: Food With Friends “Best at” statement: Food With Friends is the best app  in its category at helping users and their friends find  a restaurant to eat at tonight.</vt:lpstr>
      <vt:lpstr>Pick a navigation pattern</vt:lpstr>
      <vt:lpstr>Focus on where you are,  not where you can go</vt:lpstr>
      <vt:lpstr>Navigation patterns</vt:lpstr>
      <vt:lpstr>Navigation patterns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Designing a Metro Style App</dc:title>
  <dc:creator>Chris Mayo</dc:creator>
  <cp:lastModifiedBy>Lwin Maung</cp:lastModifiedBy>
  <cp:revision>65</cp:revision>
  <dcterms:created xsi:type="dcterms:W3CDTF">2006-08-16T00:00:00Z</dcterms:created>
  <dcterms:modified xsi:type="dcterms:W3CDTF">2013-05-25T02:51:40Z</dcterms:modified>
</cp:coreProperties>
</file>